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  <p:sldMasterId id="2147483686" r:id="rId3"/>
  </p:sldMasterIdLst>
  <p:notesMasterIdLst>
    <p:notesMasterId r:id="rId39"/>
  </p:notesMasterIdLst>
  <p:sldIdLst>
    <p:sldId id="290" r:id="rId4"/>
    <p:sldId id="291" r:id="rId5"/>
    <p:sldId id="292" r:id="rId6"/>
    <p:sldId id="293" r:id="rId7"/>
    <p:sldId id="294" r:id="rId8"/>
    <p:sldId id="296" r:id="rId9"/>
    <p:sldId id="297" r:id="rId10"/>
    <p:sldId id="298" r:id="rId11"/>
    <p:sldId id="299" r:id="rId12"/>
    <p:sldId id="301" r:id="rId13"/>
    <p:sldId id="295" r:id="rId14"/>
    <p:sldId id="300" r:id="rId15"/>
    <p:sldId id="324" r:id="rId16"/>
    <p:sldId id="302" r:id="rId17"/>
    <p:sldId id="303" r:id="rId18"/>
    <p:sldId id="304" r:id="rId19"/>
    <p:sldId id="305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13" r:id="rId28"/>
    <p:sldId id="314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565" autoAdjust="0"/>
  </p:normalViewPr>
  <p:slideViewPr>
    <p:cSldViewPr snapToGrid="0">
      <p:cViewPr varScale="1">
        <p:scale>
          <a:sx n="68" d="100"/>
          <a:sy n="68" d="100"/>
        </p:scale>
        <p:origin x="62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763364-72A5-420D-9AE5-57F318FDAA92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36CD0F-95DD-4BB9-A6AE-2C238D0A9A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13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</a:t>
            </a:r>
            <a:r>
              <a:rPr lang="en-US" baseline="0" dirty="0"/>
              <a:t> students guess which one of the three it is.  (</a:t>
            </a:r>
            <a:r>
              <a:rPr lang="en-US" dirty="0"/>
              <a:t>This is BFS.)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D5590-9C90-486D-8FA8-38179D6EA4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0370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B28AC2-F9B1-418D-A21C-9C89F975AC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2961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B28AC2-F9B1-418D-A21C-9C89F975AC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17672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B28AC2-F9B1-418D-A21C-9C89F975AC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65119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B28AC2-F9B1-418D-A21C-9C89F975AC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2005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</a:t>
            </a:r>
            <a:r>
              <a:rPr lang="en-US" baseline="0" dirty="0"/>
              <a:t> students guess which one of the three it is.  (</a:t>
            </a:r>
            <a:r>
              <a:rPr lang="en-US" dirty="0"/>
              <a:t>This is UCS.)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D5590-9C90-486D-8FA8-38179D6EA4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9166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</a:t>
            </a:r>
            <a:r>
              <a:rPr lang="en-US" baseline="0" dirty="0"/>
              <a:t> students guess which one of the three it is.  (</a:t>
            </a:r>
            <a:r>
              <a:rPr lang="en-US" dirty="0"/>
              <a:t>This is DFS.)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D5590-9C90-486D-8FA8-38179D6EA4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2526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D5590-9C90-486D-8FA8-38179D6EA4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66668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AD5590-9C90-486D-8FA8-38179D6EA4C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2712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4C7023-1648-4F51-874D-1B6680E39D2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3650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Arial" charset="0"/>
            </a:endParaRPr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66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F0E0FD6-A987-4E1A-BCF4-7669DC860F72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667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2526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1A524C-0FE5-4D64-AE7F-8C8CC01270F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924" y="4561576"/>
            <a:ext cx="5365352" cy="4318827"/>
          </a:xfrm>
          <a:noFill/>
          <a:ln/>
        </p:spPr>
        <p:txBody>
          <a:bodyPr/>
          <a:lstStyle/>
          <a:p>
            <a:pPr eaLnBrk="1" hangingPunct="1"/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120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B28AC2-F9B1-418D-A21C-9C89F975ACC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854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4004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925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717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标题和图示或组织结构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051" y="187325"/>
            <a:ext cx="10972800" cy="64928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SmartArt 占位符 2"/>
          <p:cNvSpPr>
            <a:spLocks noGrp="1"/>
          </p:cNvSpPr>
          <p:nvPr>
            <p:ph type="dgm" idx="1"/>
          </p:nvPr>
        </p:nvSpPr>
        <p:spPr>
          <a:xfrm>
            <a:off x="609600" y="1495426"/>
            <a:ext cx="10972800" cy="4525963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D77C5A-4A23-4FEF-9099-2D2D54622F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A79460-F32C-46FA-AC0D-D5D26B7C75D7}" type="datetime1">
              <a:rPr lang="zh-CN" altLang="en-US"/>
              <a:pPr>
                <a:defRPr/>
              </a:pPr>
              <a:t>2018/10/9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152691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7051" y="187325"/>
            <a:ext cx="10972800" cy="64928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09600" y="1495426"/>
            <a:ext cx="5384800" cy="45259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495426"/>
            <a:ext cx="5384800" cy="452596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0"/>
          </p:nvPr>
        </p:nvSpPr>
        <p:spPr>
          <a:xfrm>
            <a:off x="4165600" y="6356351"/>
            <a:ext cx="3860800" cy="365125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>
          <a:xfrm>
            <a:off x="8737600" y="6356351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fld id="{3F993CC9-D534-4552-AC80-618A154E2AB6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7662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044582"/>
            <a:ext cx="12192000" cy="14700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3657600"/>
            <a:ext cx="12192000" cy="1524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453A5A-7A6F-4C45-B3DA-4ADA5F9066B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953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FF1561-1732-4AFE-BD38-1F907188A60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365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43" indent="0">
              <a:buNone/>
              <a:defRPr sz="1900"/>
            </a:lvl2pPr>
            <a:lvl3pPr marL="914286" indent="0">
              <a:buNone/>
              <a:defRPr sz="1600"/>
            </a:lvl3pPr>
            <a:lvl4pPr marL="1371430" indent="0">
              <a:buNone/>
              <a:defRPr sz="1500"/>
            </a:lvl4pPr>
            <a:lvl5pPr marL="1828573" indent="0">
              <a:buNone/>
              <a:defRPr sz="1500"/>
            </a:lvl5pPr>
            <a:lvl6pPr marL="2285718" indent="0">
              <a:buNone/>
              <a:defRPr sz="1500"/>
            </a:lvl6pPr>
            <a:lvl7pPr marL="2742858" indent="0">
              <a:buNone/>
              <a:defRPr sz="1500"/>
            </a:lvl7pPr>
            <a:lvl8pPr marL="3200000" indent="0">
              <a:buNone/>
              <a:defRPr sz="1500"/>
            </a:lvl8pPr>
            <a:lvl9pPr marL="3657143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1B8BF5-5AC2-408A-9CF5-48C84EA6D70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931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5E8221-ACA7-4409-9788-2ACEEBC1BDC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8633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21A8ED-9B00-4419-8B3B-2343371CEC4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4421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685549-3527-4829-9473-416A0C2EAE2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9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4040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A60C99-D8C1-4775-8462-7FCDDC81A54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6779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5" y="273057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43" indent="0">
              <a:buNone/>
              <a:defRPr sz="1200"/>
            </a:lvl2pPr>
            <a:lvl3pPr marL="914286" indent="0">
              <a:buNone/>
              <a:defRPr sz="1100"/>
            </a:lvl3pPr>
            <a:lvl4pPr marL="1371430" indent="0">
              <a:buNone/>
              <a:defRPr sz="900"/>
            </a:lvl4pPr>
            <a:lvl5pPr marL="1828573" indent="0">
              <a:buNone/>
              <a:defRPr sz="900"/>
            </a:lvl5pPr>
            <a:lvl6pPr marL="2285718" indent="0">
              <a:buNone/>
              <a:defRPr sz="900"/>
            </a:lvl6pPr>
            <a:lvl7pPr marL="2742858" indent="0">
              <a:buNone/>
              <a:defRPr sz="900"/>
            </a:lvl7pPr>
            <a:lvl8pPr marL="3200000" indent="0">
              <a:buNone/>
              <a:defRPr sz="900"/>
            </a:lvl8pPr>
            <a:lvl9pPr marL="365714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BC37A3-2FAA-437F-A346-3CF46B1B892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0708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43" indent="0">
              <a:buNone/>
              <a:defRPr sz="2800"/>
            </a:lvl2pPr>
            <a:lvl3pPr marL="914286" indent="0">
              <a:buNone/>
              <a:defRPr sz="2400"/>
            </a:lvl3pPr>
            <a:lvl4pPr marL="1371430" indent="0">
              <a:buNone/>
              <a:defRPr sz="2000"/>
            </a:lvl4pPr>
            <a:lvl5pPr marL="1828573" indent="0">
              <a:buNone/>
              <a:defRPr sz="2000"/>
            </a:lvl5pPr>
            <a:lvl6pPr marL="2285718" indent="0">
              <a:buNone/>
              <a:defRPr sz="2000"/>
            </a:lvl6pPr>
            <a:lvl7pPr marL="2742858" indent="0">
              <a:buNone/>
              <a:defRPr sz="2000"/>
            </a:lvl7pPr>
            <a:lvl8pPr marL="3200000" indent="0">
              <a:buNone/>
              <a:defRPr sz="2000"/>
            </a:lvl8pPr>
            <a:lvl9pPr marL="3657143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3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457143" indent="0">
              <a:buNone/>
              <a:defRPr sz="1200"/>
            </a:lvl2pPr>
            <a:lvl3pPr marL="914286" indent="0">
              <a:buNone/>
              <a:defRPr sz="1100"/>
            </a:lvl3pPr>
            <a:lvl4pPr marL="1371430" indent="0">
              <a:buNone/>
              <a:defRPr sz="900"/>
            </a:lvl4pPr>
            <a:lvl5pPr marL="1828573" indent="0">
              <a:buNone/>
              <a:defRPr sz="900"/>
            </a:lvl5pPr>
            <a:lvl6pPr marL="2285718" indent="0">
              <a:buNone/>
              <a:defRPr sz="900"/>
            </a:lvl6pPr>
            <a:lvl7pPr marL="2742858" indent="0">
              <a:buNone/>
              <a:defRPr sz="900"/>
            </a:lvl7pPr>
            <a:lvl8pPr marL="3200000" indent="0">
              <a:buNone/>
              <a:defRPr sz="900"/>
            </a:lvl8pPr>
            <a:lvl9pPr marL="365714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1EC880-79EA-4BC7-A72F-59EFE6AB7FD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97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4F6080-E520-45DC-884B-D171AED7426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54323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441731-2654-4748-B0E7-440E0FE37C5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0282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044578"/>
            <a:ext cx="12192000" cy="14700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3657600"/>
            <a:ext cx="12192000" cy="1524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DA559F-2ED3-42FB-97D7-7C336CEBC91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7036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0AE4EA-EF72-4592-B966-0919EDBC0AD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044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78" indent="0">
              <a:buNone/>
              <a:defRPr sz="1900"/>
            </a:lvl2pPr>
            <a:lvl3pPr marL="914354" indent="0">
              <a:buNone/>
              <a:defRPr sz="1600"/>
            </a:lvl3pPr>
            <a:lvl4pPr marL="1371532" indent="0">
              <a:buNone/>
              <a:defRPr sz="1500"/>
            </a:lvl4pPr>
            <a:lvl5pPr marL="1828709" indent="0">
              <a:buNone/>
              <a:defRPr sz="1500"/>
            </a:lvl5pPr>
            <a:lvl6pPr marL="2285886" indent="0">
              <a:buNone/>
              <a:defRPr sz="1500"/>
            </a:lvl6pPr>
            <a:lvl7pPr marL="2743062" indent="0">
              <a:buNone/>
              <a:defRPr sz="1500"/>
            </a:lvl7pPr>
            <a:lvl8pPr marL="3200240" indent="0">
              <a:buNone/>
              <a:defRPr sz="1500"/>
            </a:lvl8pPr>
            <a:lvl9pPr marL="3657418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4D84D3-0B6F-43E9-96DD-B384A1346F0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62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84CD15-A186-434C-A76C-E16FE73CAB1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651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2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3F1A73-48D6-4B22-86A8-533683877D9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632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3219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8BE99A-4DC5-4CD3-AA5A-F0648462A66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4129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17EAA6-40E0-4638-8426-274C359A2A1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9716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78" indent="0">
              <a:buNone/>
              <a:defRPr sz="1200"/>
            </a:lvl2pPr>
            <a:lvl3pPr marL="914354" indent="0">
              <a:buNone/>
              <a:defRPr sz="11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18C8E3-8727-4A80-8860-67A2C5A4D49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7998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457178" indent="0">
              <a:buNone/>
              <a:defRPr sz="1200"/>
            </a:lvl2pPr>
            <a:lvl3pPr marL="914354" indent="0">
              <a:buNone/>
              <a:defRPr sz="11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  <a:lvl6pPr marL="2285886" indent="0">
              <a:buNone/>
              <a:defRPr sz="900"/>
            </a:lvl6pPr>
            <a:lvl7pPr marL="2743062" indent="0">
              <a:buNone/>
              <a:defRPr sz="900"/>
            </a:lvl7pPr>
            <a:lvl8pPr marL="3200240" indent="0">
              <a:buNone/>
              <a:defRPr sz="900"/>
            </a:lvl8pPr>
            <a:lvl9pPr marL="3657418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800F85-53AA-4CB9-B5F3-E0A7D91F134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387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B028D4-0D48-40B4-A2B4-AA16B583E8A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95370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6581A5-8CD7-46EA-B6E3-B84F6F7DE5E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782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161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066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241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988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098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94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23499-E77D-4E83-BF60-D3B976F04A6D}" type="datetimeFigureOut">
              <a:rPr lang="zh-CN" altLang="en-US" smtClean="0"/>
              <a:t>2018/10/9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6C7AA-3E0C-4E6D-9A6D-23A02E7A6BD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308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25400"/>
            <a:ext cx="12192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8" rIns="91430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97003"/>
            <a:ext cx="11379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 algn="ctr"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pPr>
              <a:defRPr/>
            </a:pPr>
            <a:fld id="{9749340B-4FC7-4D90-97D1-24A2CDF1925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1031246"/>
            <a:ext cx="12192000" cy="6095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30" tIns="45718" rIns="91430" bIns="45718" anchor="ctr"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56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43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286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43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573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858" indent="-342858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3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742857" indent="-285717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2858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000" indent="-22857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4pPr>
      <a:lvl5pPr marL="2057143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5pPr>
      <a:lvl6pPr marL="2514286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430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8573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5718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6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25400"/>
            <a:ext cx="12192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97001"/>
            <a:ext cx="11379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ctr"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pPr>
              <a:defRPr/>
            </a:pPr>
            <a:fld id="{7BFCCC65-4CBD-445E-A057-E1EE8E8797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1031242"/>
            <a:ext cx="12192000" cy="6095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36" tIns="45718" rIns="91436" bIns="45718" anchor="ctr"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27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78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354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532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709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882" indent="-342882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3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742913" indent="-285737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2942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120" indent="-228589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4pPr>
      <a:lvl5pPr marL="2057298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5pPr>
      <a:lvl6pPr marL="2514474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652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8829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6006" indent="-228589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41156" y="-498547"/>
            <a:ext cx="8167817" cy="7539524"/>
          </a:xfrm>
          <a:prstGeom prst="rect">
            <a:avLst/>
          </a:prstGeom>
          <a:noFill/>
        </p:spPr>
      </p:pic>
      <p:sp>
        <p:nvSpPr>
          <p:cNvPr id="6" name="Rectangle 3"/>
          <p:cNvSpPr txBox="1">
            <a:spLocks/>
          </p:cNvSpPr>
          <p:nvPr/>
        </p:nvSpPr>
        <p:spPr bwMode="auto">
          <a:xfrm>
            <a:off x="322263" y="425433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4.3.4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代价一致搜索（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Uniform-cost/Cheapest-first search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176235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053" y="606757"/>
            <a:ext cx="7838587" cy="5200919"/>
          </a:xfrm>
          <a:prstGeom prst="rect">
            <a:avLst/>
          </a:prstGeom>
        </p:spPr>
      </p:pic>
      <p:sp>
        <p:nvSpPr>
          <p:cNvPr id="6" name="矩形 5">
            <a:extLst/>
          </p:cNvPr>
          <p:cNvSpPr/>
          <p:nvPr/>
        </p:nvSpPr>
        <p:spPr>
          <a:xfrm>
            <a:off x="2654222" y="6073806"/>
            <a:ext cx="6813084" cy="3970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10000"/>
              </a:lnSpc>
              <a:spcBef>
                <a:spcPct val="4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假设同一优先级扩展节点按字母顺序，即 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S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→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A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优先于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S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→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D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扩展</a:t>
            </a:r>
          </a:p>
        </p:txBody>
      </p:sp>
    </p:spTree>
    <p:extLst>
      <p:ext uri="{BB962C8B-B14F-4D97-AF65-F5344CB8AC3E}">
        <p14:creationId xmlns:p14="http://schemas.microsoft.com/office/powerpoint/2010/main" val="727262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mpty-UC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0286" y="1143001"/>
            <a:ext cx="6351429" cy="5324699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66ADC8B0-EA22-4EBD-827B-B38DFCCCC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06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oursPacmanSmallMaze-UC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1627" y="815623"/>
            <a:ext cx="1012163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8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6400" y="198437"/>
            <a:ext cx="10515600" cy="1325563"/>
          </a:xfrm>
        </p:spPr>
        <p:txBody>
          <a:bodyPr/>
          <a:lstStyle/>
          <a:p>
            <a:r>
              <a:rPr lang="en-US" dirty="0"/>
              <a:t>Search and Models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66391" y="1557867"/>
            <a:ext cx="4699000" cy="4729164"/>
          </a:xfrm>
        </p:spPr>
        <p:txBody>
          <a:bodyPr/>
          <a:lstStyle/>
          <a:p>
            <a:r>
              <a:rPr lang="en-US" dirty="0"/>
              <a:t>Search operates over models of the world</a:t>
            </a:r>
          </a:p>
          <a:p>
            <a:pPr lvl="1"/>
            <a:r>
              <a:rPr lang="en-US" dirty="0"/>
              <a:t>The agent doesn’t actually try all the plans out in the real world!</a:t>
            </a:r>
          </a:p>
          <a:p>
            <a:pPr lvl="1"/>
            <a:r>
              <a:rPr lang="en-US" dirty="0"/>
              <a:t>Planning is all “in simulation”</a:t>
            </a:r>
          </a:p>
          <a:p>
            <a:pPr lvl="1"/>
            <a:r>
              <a:rPr lang="en-US" dirty="0"/>
              <a:t>Your search is only as good as your models…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65391" y="1532614"/>
            <a:ext cx="6552150" cy="455477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3174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Search Gone Wrong?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dirty="0"/>
          </a:p>
        </p:txBody>
      </p:sp>
      <p:pic>
        <p:nvPicPr>
          <p:cNvPr id="814084" name="Picture 4" descr="A Dead En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795" y="1841736"/>
            <a:ext cx="4800600" cy="3839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96251" y="2405823"/>
            <a:ext cx="6474205" cy="27115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9196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3295103" y="2837698"/>
            <a:ext cx="5718175" cy="595313"/>
          </a:xfrm>
          <a:prstGeom prst="rect">
            <a:avLst/>
          </a:prstGeom>
          <a:solidFill>
            <a:srgbClr val="FF6600"/>
          </a:solidFill>
          <a:ln w="635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Rectangle 4"/>
          <p:cNvSpPr txBox="1">
            <a:spLocks/>
          </p:cNvSpPr>
          <p:nvPr/>
        </p:nvSpPr>
        <p:spPr>
          <a:xfrm>
            <a:off x="3295103" y="1541245"/>
            <a:ext cx="6364287" cy="46196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4.1  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概述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4.2  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状态空间盲目搜索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4.3  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状态空间启发式搜索</a:t>
            </a: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4.4  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与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/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或树搜索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黑体" panose="02010609060101010101" pitchFamily="49" charset="-122"/>
              <a:ea typeface="等线" panose="02010600030101010101" pitchFamily="2" charset="-122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4.5   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等线" panose="02010600030101010101" pitchFamily="2" charset="-122"/>
                <a:cs typeface="+mn-cs"/>
              </a:rPr>
              <a:t>博弈树的启发式搜索</a:t>
            </a: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1pPr>
            <a:lvl2pPr marL="742950" indent="-28575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2pPr>
            <a:lvl3pPr marL="11430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3pPr>
            <a:lvl4pPr marL="16002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4pPr>
            <a:lvl5pPr marL="20574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67B5717-47C2-4836-8B75-2555FF996FDC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黑体" panose="02010609060101010101" pitchFamily="49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519171" name="Rectangle 3"/>
          <p:cNvSpPr>
            <a:spLocks noGrp="1"/>
          </p:cNvSpPr>
          <p:nvPr>
            <p:ph type="title"/>
          </p:nvPr>
        </p:nvSpPr>
        <p:spPr>
          <a:xfrm>
            <a:off x="2846936" y="608177"/>
            <a:ext cx="6300787" cy="649288"/>
          </a:xfrm>
        </p:spPr>
        <p:txBody>
          <a:bodyPr/>
          <a:lstStyle/>
          <a:p>
            <a:pPr algn="ctr">
              <a:defRPr/>
            </a:pPr>
            <a:r>
              <a:rPr lang="zh-CN" altLang="en-US" sz="4000">
                <a:solidFill>
                  <a:srgbClr val="8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隶书" pitchFamily="2" charset="-122"/>
              </a:rPr>
              <a:t>主 要 内 容</a:t>
            </a:r>
          </a:p>
        </p:txBody>
      </p:sp>
    </p:spTree>
    <p:extLst>
      <p:ext uri="{BB962C8B-B14F-4D97-AF65-F5344CB8AC3E}">
        <p14:creationId xmlns:p14="http://schemas.microsoft.com/office/powerpoint/2010/main" val="2801705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"/>
    </mc:Choice>
    <mc:Fallback>
      <p:transition spd="slow" advTm="66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/>
          </p:cNvSpPr>
          <p:nvPr/>
        </p:nvSpPr>
        <p:spPr bwMode="auto">
          <a:xfrm>
            <a:off x="322263" y="425433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4.3.1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启发性信息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10840" y="1828482"/>
            <a:ext cx="10855084" cy="31085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1pPr>
            <a:lvl2pPr marL="742950" indent="-28575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2pPr>
            <a:lvl3pPr marL="11430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3pPr>
            <a:lvl4pPr marL="16002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4pPr>
            <a:lvl5pPr marL="20574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9pPr>
          </a:lstStyle>
          <a:p>
            <a:pPr marL="0" marR="0" lvl="0" indent="0" algn="just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启发性信息</a:t>
            </a:r>
          </a:p>
          <a:p>
            <a:pPr marL="0" marR="4270" lvl="0" indent="0" algn="just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启发性信息是指那种与具体问题求解过程有关的，并可指导搜索过程朝着最有希望方向前进的控制信息。</a:t>
            </a:r>
          </a:p>
          <a:p>
            <a:pPr marL="0" marR="21020" lvl="0" indent="0" algn="just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启发信息的启发能力越强，扩展的无用结点越少。包括以下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3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种：</a:t>
            </a:r>
          </a:p>
          <a:p>
            <a:pPr marL="0" marR="70320" lvl="0" indent="0" algn="just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①有效地帮助确定扩展节点的信息；</a:t>
            </a:r>
          </a:p>
          <a:p>
            <a:pPr marL="0" marR="46170" lvl="0" indent="0" algn="just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②有效的帮助决定哪些后继节点应被生成的信息；</a:t>
            </a:r>
          </a:p>
          <a:p>
            <a:pPr marL="0" marR="22020" lvl="0" indent="0" algn="just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③能决定在扩展一个节点时哪些节点应从搜索树上删除的信息。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7884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"/>
    </mc:Choice>
    <mc:Fallback>
      <p:transition spd="slow" advTm="86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1" name="Picture 2" descr="Z:\Shared with PC\smallMaz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76389" y="3498851"/>
            <a:ext cx="5381229" cy="2978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 txBox="1">
            <a:spLocks noChangeArrowheads="1"/>
          </p:cNvSpPr>
          <p:nvPr/>
        </p:nvSpPr>
        <p:spPr bwMode="auto">
          <a:xfrm>
            <a:off x="753762" y="1219202"/>
            <a:ext cx="6332839" cy="1708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/>
          <a:lstStyle/>
          <a:p>
            <a:pPr marL="342866" marR="0" lvl="0" indent="-342866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D7D31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 heuristic is:</a:t>
            </a:r>
          </a:p>
          <a:p>
            <a:pPr marL="800021" marR="0" lvl="1" indent="-342866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D7D31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 function that 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estimates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how close a state is to a goal</a:t>
            </a:r>
          </a:p>
          <a:p>
            <a:pPr marL="800021" marR="0" lvl="1" indent="-342866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D7D31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Designed for a particular search problem</a:t>
            </a:r>
          </a:p>
          <a:p>
            <a:pPr marL="800021" marR="0" lvl="1" indent="-342866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D7D31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Examples: Manhattan distance, Euclidean distance for path finding</a:t>
            </a: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1876926" y="4078288"/>
            <a:ext cx="2458442" cy="1924051"/>
            <a:chOff x="1573306" y="4155142"/>
            <a:chExt cx="3025588" cy="1922929"/>
          </a:xfrm>
        </p:grpSpPr>
        <p:sp>
          <p:nvSpPr>
            <p:cNvPr id="13" name="Freeform 12"/>
            <p:cNvSpPr/>
            <p:nvPr/>
          </p:nvSpPr>
          <p:spPr>
            <a:xfrm>
              <a:off x="1573306" y="4578757"/>
              <a:ext cx="3025588" cy="1499314"/>
            </a:xfrm>
            <a:custGeom>
              <a:avLst/>
              <a:gdLst>
                <a:gd name="connsiteX0" fmla="*/ 3065929 w 3065929"/>
                <a:gd name="connsiteY0" fmla="*/ 13447 h 1479177"/>
                <a:gd name="connsiteX1" fmla="*/ 0 w 3065929"/>
                <a:gd name="connsiteY1" fmla="*/ 0 h 1479177"/>
                <a:gd name="connsiteX2" fmla="*/ 26894 w 3065929"/>
                <a:gd name="connsiteY2" fmla="*/ 1479177 h 1479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65929" h="1479177">
                  <a:moveTo>
                    <a:pt x="3065929" y="13447"/>
                  </a:moveTo>
                  <a:lnTo>
                    <a:pt x="0" y="0"/>
                  </a:lnTo>
                  <a:lnTo>
                    <a:pt x="26894" y="1479177"/>
                  </a:lnTo>
                </a:path>
              </a:pathLst>
            </a:custGeom>
            <a:ln w="57150"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32778" name="TextBox 15"/>
            <p:cNvSpPr txBox="1">
              <a:spLocks noChangeArrowheads="1"/>
            </p:cNvSpPr>
            <p:nvPr/>
          </p:nvSpPr>
          <p:spPr bwMode="auto">
            <a:xfrm>
              <a:off x="2164977" y="4155142"/>
              <a:ext cx="543255" cy="369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等线" panose="020F0502020204030204"/>
                  <a:ea typeface="+mn-ea"/>
                  <a:cs typeface="+mn-cs"/>
                </a:rPr>
                <a:t>10</a:t>
              </a:r>
            </a:p>
          </p:txBody>
        </p:sp>
        <p:sp>
          <p:nvSpPr>
            <p:cNvPr id="32779" name="TextBox 16"/>
            <p:cNvSpPr txBox="1">
              <a:spLocks noChangeArrowheads="1"/>
            </p:cNvSpPr>
            <p:nvPr/>
          </p:nvSpPr>
          <p:spPr bwMode="auto">
            <a:xfrm>
              <a:off x="1591236" y="4953001"/>
              <a:ext cx="385261" cy="36911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等线" panose="020F0502020204030204"/>
                  <a:ea typeface="+mn-ea"/>
                  <a:cs typeface="+mn-cs"/>
                </a:rPr>
                <a:t>5</a:t>
              </a:r>
            </a:p>
          </p:txBody>
        </p:sp>
      </p:grpSp>
      <p:grpSp>
        <p:nvGrpSpPr>
          <p:cNvPr id="3" name="Group 19"/>
          <p:cNvGrpSpPr>
            <a:grpSpLocks/>
          </p:cNvGrpSpPr>
          <p:nvPr/>
        </p:nvGrpSpPr>
        <p:grpSpPr bwMode="auto">
          <a:xfrm>
            <a:off x="1942710" y="4495803"/>
            <a:ext cx="2419741" cy="1506537"/>
            <a:chOff x="1653989" y="4572529"/>
            <a:chExt cx="2978334" cy="1505542"/>
          </a:xfrm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1653989" y="4572529"/>
              <a:ext cx="2978334" cy="1505542"/>
            </a:xfrm>
            <a:prstGeom prst="straightConnector1">
              <a:avLst/>
            </a:prstGeom>
            <a:ln w="57150">
              <a:solidFill>
                <a:srgbClr val="C00000"/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776" name="TextBox 17"/>
            <p:cNvSpPr txBox="1">
              <a:spLocks noChangeArrowheads="1"/>
            </p:cNvSpPr>
            <p:nvPr/>
          </p:nvSpPr>
          <p:spPr bwMode="auto">
            <a:xfrm>
              <a:off x="3016625" y="5356413"/>
              <a:ext cx="764598" cy="3690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等线" panose="020F0502020204030204"/>
                  <a:ea typeface="+mn-ea"/>
                  <a:cs typeface="+mn-cs"/>
                </a:rPr>
                <a:t>11.2</a:t>
              </a:r>
            </a:p>
          </p:txBody>
        </p:sp>
      </p:grpSp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07370" y="1524000"/>
            <a:ext cx="2768863" cy="2300286"/>
          </a:xfrm>
          <a:prstGeom prst="rect">
            <a:avLst/>
          </a:prstGeom>
          <a:noFill/>
        </p:spPr>
      </p:pic>
      <p:pic>
        <p:nvPicPr>
          <p:cNvPr id="3174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43813" y="4116377"/>
            <a:ext cx="2824358" cy="2374241"/>
          </a:xfrm>
          <a:prstGeom prst="rect">
            <a:avLst/>
          </a:prstGeom>
          <a:noFill/>
        </p:spPr>
      </p:pic>
      <p:sp>
        <p:nvSpPr>
          <p:cNvPr id="16" name="Rectangle 3"/>
          <p:cNvSpPr txBox="1">
            <a:spLocks/>
          </p:cNvSpPr>
          <p:nvPr/>
        </p:nvSpPr>
        <p:spPr bwMode="auto">
          <a:xfrm>
            <a:off x="347023" y="32306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4.3.1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启发性信息</a:t>
            </a:r>
          </a:p>
        </p:txBody>
      </p:sp>
    </p:spTree>
    <p:extLst>
      <p:ext uri="{BB962C8B-B14F-4D97-AF65-F5344CB8AC3E}">
        <p14:creationId xmlns:p14="http://schemas.microsoft.com/office/powerpoint/2010/main" val="892713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/>
          </p:cNvSpPr>
          <p:nvPr/>
        </p:nvSpPr>
        <p:spPr>
          <a:xfrm>
            <a:off x="0" y="92075"/>
            <a:ext cx="8229600" cy="6492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 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路径搜索问题：</a:t>
            </a:r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136" y="-1276"/>
            <a:ext cx="7172170" cy="662204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877172" y="1937393"/>
            <a:ext cx="1851789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哈尔滨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865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牡丹江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912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长春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630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丹东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       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403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铁岭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410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沈阳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352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锦州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244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松原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738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白城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751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齐齐哈尔：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957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大庆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900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大连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528021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"/>
    </mc:Choice>
    <mc:Fallback>
      <p:transition spd="slow" advTm="192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09777" y="-457200"/>
            <a:ext cx="7924799" cy="7315199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/>
          </p:cNvSpPr>
          <p:nvPr/>
        </p:nvSpPr>
        <p:spPr bwMode="auto">
          <a:xfrm>
            <a:off x="381257" y="2779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4.3.2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贪心算法</a:t>
            </a:r>
          </a:p>
        </p:txBody>
      </p:sp>
    </p:spTree>
    <p:extLst>
      <p:ext uri="{BB962C8B-B14F-4D97-AF65-F5344CB8AC3E}">
        <p14:creationId xmlns:p14="http://schemas.microsoft.com/office/powerpoint/2010/main" val="4192911986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/>
          </p:cNvSpPr>
          <p:nvPr/>
        </p:nvSpPr>
        <p:spPr bwMode="auto">
          <a:xfrm>
            <a:off x="322263" y="425433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4.3.4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代价一致搜索（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Uniform-cost/Cheapest-first search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）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10083" y="1619732"/>
            <a:ext cx="10293834" cy="4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1pPr>
            <a:lvl2pPr marL="742950" indent="-28575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2pPr>
            <a:lvl3pPr marL="11430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3pPr>
            <a:lvl4pPr marL="16002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4pPr>
            <a:lvl5pPr marL="20574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3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前面的各种搜索策略中，实际都假设状态空间中各边的代价都相同，且都为一个单位量。从而，可用路径长度来代替路径的代价。但实际问题中，这种假设不现实，它们的状态空间中的各个边的代价不可能完相同。为此，我们需要在搜索树中给每条边标上其代价。这种边上有代价的树称为代价树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3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在代价树中，可以用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g(n)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表示从初始节点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S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0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到节点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的代价，用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c(n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, n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表示从父节点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n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到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n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的代价。这样，对节点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n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的代价有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3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	g(n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) = g(n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) + c(n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1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, n</a:t>
            </a:r>
            <a:r>
              <a:rPr kumimoji="0" lang="en-US" altLang="zh-CN" sz="24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2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3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在代价树中，最小代价的路径和最短路径是有可能不同的，最短路径不一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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定是最小代价径，最小代价路径也不一定是路径最短。代价树搜索的目的是为了到最佳解，即找到一条代价最小的解路径。</a:t>
            </a:r>
          </a:p>
        </p:txBody>
      </p:sp>
    </p:spTree>
    <p:extLst>
      <p:ext uri="{BB962C8B-B14F-4D97-AF65-F5344CB8AC3E}">
        <p14:creationId xmlns:p14="http://schemas.microsoft.com/office/powerpoint/2010/main" val="1404775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"/>
    </mc:Choice>
    <mc:Fallback>
      <p:transition spd="slow" advTm="8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/>
          </p:cNvSpPr>
          <p:nvPr/>
        </p:nvSpPr>
        <p:spPr>
          <a:xfrm>
            <a:off x="0" y="92075"/>
            <a:ext cx="8229600" cy="6492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 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路径搜索问题：</a:t>
            </a:r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136" y="-1276"/>
            <a:ext cx="7172170" cy="662204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237312" y="3072348"/>
            <a:ext cx="1851789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哈尔滨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865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牡丹江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912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长春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630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丹东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       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403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铁岭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410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沈阳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352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锦州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244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松原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738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白城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751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齐齐哈尔：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957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大庆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900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大连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0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522992" y="3682066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24342" y="2618318"/>
            <a:ext cx="827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738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223858" y="2657102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410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07521" y="2667117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403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316850" y="1628473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哈</a:t>
            </a:r>
          </a:p>
        </p:txBody>
      </p:sp>
      <p:sp>
        <p:nvSpPr>
          <p:cNvPr id="12" name="椭圆 11"/>
          <p:cNvSpPr/>
          <p:nvPr/>
        </p:nvSpPr>
        <p:spPr>
          <a:xfrm>
            <a:off x="733319" y="2330784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大</a:t>
            </a:r>
          </a:p>
        </p:txBody>
      </p:sp>
      <p:sp>
        <p:nvSpPr>
          <p:cNvPr id="13" name="椭圆 12"/>
          <p:cNvSpPr/>
          <p:nvPr/>
        </p:nvSpPr>
        <p:spPr>
          <a:xfrm>
            <a:off x="3812275" y="2330784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牡</a:t>
            </a:r>
          </a:p>
        </p:txBody>
      </p:sp>
      <p:sp>
        <p:nvSpPr>
          <p:cNvPr id="14" name="椭圆 13"/>
          <p:cNvSpPr/>
          <p:nvPr/>
        </p:nvSpPr>
        <p:spPr>
          <a:xfrm>
            <a:off x="2314469" y="2330784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长</a:t>
            </a:r>
          </a:p>
        </p:txBody>
      </p:sp>
      <p:cxnSp>
        <p:nvCxnSpPr>
          <p:cNvPr id="15" name="直接连接符 14"/>
          <p:cNvCxnSpPr>
            <a:stCxn id="11" idx="4"/>
            <a:endCxn id="12" idx="0"/>
          </p:cNvCxnSpPr>
          <p:nvPr/>
        </p:nvCxnSpPr>
        <p:spPr>
          <a:xfrm flipH="1">
            <a:off x="928582" y="1952323"/>
            <a:ext cx="1583531" cy="3784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11" idx="4"/>
            <a:endCxn id="13" idx="0"/>
          </p:cNvCxnSpPr>
          <p:nvPr/>
        </p:nvCxnSpPr>
        <p:spPr>
          <a:xfrm>
            <a:off x="2512113" y="1952323"/>
            <a:ext cx="1495425" cy="3784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11" idx="4"/>
            <a:endCxn id="14" idx="0"/>
          </p:cNvCxnSpPr>
          <p:nvPr/>
        </p:nvCxnSpPr>
        <p:spPr>
          <a:xfrm flipH="1">
            <a:off x="2509732" y="1952323"/>
            <a:ext cx="2381" cy="3784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椭圆 17"/>
          <p:cNvSpPr/>
          <p:nvPr/>
        </p:nvSpPr>
        <p:spPr>
          <a:xfrm>
            <a:off x="1246541" y="3026238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松</a:t>
            </a:r>
          </a:p>
        </p:txBody>
      </p:sp>
      <p:sp>
        <p:nvSpPr>
          <p:cNvPr id="19" name="椭圆 18"/>
          <p:cNvSpPr/>
          <p:nvPr/>
        </p:nvSpPr>
        <p:spPr>
          <a:xfrm>
            <a:off x="2324284" y="1624756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哈</a:t>
            </a:r>
          </a:p>
        </p:txBody>
      </p:sp>
      <p:cxnSp>
        <p:nvCxnSpPr>
          <p:cNvPr id="20" name="直接连接符 19"/>
          <p:cNvCxnSpPr>
            <a:stCxn id="8" idx="0"/>
            <a:endCxn id="23" idx="0"/>
          </p:cNvCxnSpPr>
          <p:nvPr/>
        </p:nvCxnSpPr>
        <p:spPr>
          <a:xfrm>
            <a:off x="2527147" y="2657102"/>
            <a:ext cx="843729" cy="3662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stCxn id="24" idx="4"/>
            <a:endCxn id="28" idx="0"/>
          </p:cNvCxnSpPr>
          <p:nvPr/>
        </p:nvCxnSpPr>
        <p:spPr>
          <a:xfrm flipH="1">
            <a:off x="2495874" y="2650705"/>
            <a:ext cx="21964" cy="360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2306327" y="3015540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铁</a:t>
            </a:r>
          </a:p>
        </p:txBody>
      </p:sp>
      <p:sp>
        <p:nvSpPr>
          <p:cNvPr id="23" name="椭圆 22"/>
          <p:cNvSpPr/>
          <p:nvPr/>
        </p:nvSpPr>
        <p:spPr>
          <a:xfrm>
            <a:off x="3175613" y="3023341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丹</a:t>
            </a:r>
          </a:p>
        </p:txBody>
      </p:sp>
      <p:sp>
        <p:nvSpPr>
          <p:cNvPr id="24" name="椭圆 23"/>
          <p:cNvSpPr/>
          <p:nvPr/>
        </p:nvSpPr>
        <p:spPr>
          <a:xfrm>
            <a:off x="2322575" y="2326855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长</a:t>
            </a:r>
          </a:p>
        </p:txBody>
      </p:sp>
      <p:sp>
        <p:nvSpPr>
          <p:cNvPr id="27" name="椭圆 26"/>
          <p:cNvSpPr/>
          <p:nvPr/>
        </p:nvSpPr>
        <p:spPr>
          <a:xfrm>
            <a:off x="3175387" y="3727548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连</a:t>
            </a:r>
          </a:p>
        </p:txBody>
      </p:sp>
      <p:sp>
        <p:nvSpPr>
          <p:cNvPr id="28" name="椭圆 27"/>
          <p:cNvSpPr/>
          <p:nvPr/>
        </p:nvSpPr>
        <p:spPr>
          <a:xfrm>
            <a:off x="2300611" y="3011611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铁</a:t>
            </a:r>
          </a:p>
        </p:txBody>
      </p:sp>
      <p:sp>
        <p:nvSpPr>
          <p:cNvPr id="29" name="椭圆 28"/>
          <p:cNvSpPr/>
          <p:nvPr/>
        </p:nvSpPr>
        <p:spPr>
          <a:xfrm>
            <a:off x="3180977" y="3029738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丹</a:t>
            </a:r>
          </a:p>
        </p:txBody>
      </p:sp>
      <p:sp>
        <p:nvSpPr>
          <p:cNvPr id="30" name="椭圆 29"/>
          <p:cNvSpPr/>
          <p:nvPr/>
        </p:nvSpPr>
        <p:spPr>
          <a:xfrm>
            <a:off x="3170543" y="3721301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连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634838" y="2000058"/>
            <a:ext cx="680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900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920569" y="2020097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630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858469" y="2000058"/>
            <a:ext cx="68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912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36" name="直接连接符 35"/>
          <p:cNvCxnSpPr>
            <a:stCxn id="8" idx="0"/>
          </p:cNvCxnSpPr>
          <p:nvPr/>
        </p:nvCxnSpPr>
        <p:spPr>
          <a:xfrm flipH="1">
            <a:off x="1447053" y="2657102"/>
            <a:ext cx="1080094" cy="366467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cxnSpLocks/>
            <a:stCxn id="29" idx="4"/>
            <a:endCxn id="30" idx="0"/>
          </p:cNvCxnSpPr>
          <p:nvPr/>
        </p:nvCxnSpPr>
        <p:spPr>
          <a:xfrm flipH="1">
            <a:off x="3365806" y="3353588"/>
            <a:ext cx="10434" cy="36771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2258744" y="1239850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865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8337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"/>
    </mc:Choice>
    <mc:Fallback>
      <p:transition spd="slow" advTm="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1" grpId="0" animBg="1"/>
      <p:bldP spid="12" grpId="0" animBg="1"/>
      <p:bldP spid="13" grpId="0" animBg="1"/>
      <p:bldP spid="14" grpId="0" animBg="1"/>
      <p:bldP spid="18" grpId="0" animBg="1"/>
      <p:bldP spid="19" grpId="0" animBg="1"/>
      <p:bldP spid="22" grpId="0" animBg="1"/>
      <p:bldP spid="23" grpId="0" animBg="1"/>
      <p:bldP spid="24" grpId="0" animBg="1"/>
      <p:bldP spid="27" grpId="0" animBg="1"/>
      <p:bldP spid="28" grpId="0" animBg="1"/>
      <p:bldP spid="29" grpId="0" animBg="1"/>
      <p:bldP spid="30" grpId="0" animBg="1"/>
      <p:bldP spid="31" grpId="0"/>
      <p:bldP spid="32" grpId="0"/>
      <p:bldP spid="33" grpId="0"/>
      <p:bldP spid="4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mpty-greed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1226" y="1143003"/>
            <a:ext cx="5169550" cy="5333999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156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oursPacmanSmallMaze-greed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3545" y="1143000"/>
            <a:ext cx="7584913" cy="5257800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61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/>
          </p:cNvSpPr>
          <p:nvPr/>
        </p:nvSpPr>
        <p:spPr bwMode="auto">
          <a:xfrm>
            <a:off x="381257" y="2779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4.3.2 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贪心算法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507" y="927237"/>
            <a:ext cx="7252342" cy="4984056"/>
          </a:xfrm>
          <a:prstGeom prst="rect">
            <a:avLst/>
          </a:prstGeom>
        </p:spPr>
      </p:pic>
      <p:sp>
        <p:nvSpPr>
          <p:cNvPr id="8" name="矩形 7">
            <a:extLst/>
          </p:cNvPr>
          <p:cNvSpPr/>
          <p:nvPr/>
        </p:nvSpPr>
        <p:spPr>
          <a:xfrm>
            <a:off x="2654222" y="6073806"/>
            <a:ext cx="6813084" cy="3970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10000"/>
              </a:lnSpc>
              <a:spcBef>
                <a:spcPct val="4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假设同一优先级扩展节点按字母顺序，即 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S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→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A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优先于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S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→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D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扩展</a:t>
            </a:r>
          </a:p>
        </p:txBody>
      </p:sp>
    </p:spTree>
    <p:extLst>
      <p:ext uri="{BB962C8B-B14F-4D97-AF65-F5344CB8AC3E}">
        <p14:creationId xmlns:p14="http://schemas.microsoft.com/office/powerpoint/2010/main" val="1753692768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A</a:t>
            </a:r>
            <a:r>
              <a:rPr lang="en-US" dirty="0"/>
              <a:t> Search</a:t>
            </a:r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00400" y="1676400"/>
            <a:ext cx="2871787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239000" y="1447800"/>
            <a:ext cx="1600200" cy="1843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419600" y="3744914"/>
            <a:ext cx="3557588" cy="236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3633787" y="3276601"/>
            <a:ext cx="1524000" cy="400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UCS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7162800" y="3276601"/>
            <a:ext cx="1524000" cy="400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Greedy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5562599" y="5954714"/>
            <a:ext cx="1524000" cy="400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A*</a:t>
            </a:r>
          </a:p>
        </p:txBody>
      </p:sp>
      <p:sp>
        <p:nvSpPr>
          <p:cNvPr id="10" name="Rectangle 9"/>
          <p:cNvSpPr/>
          <p:nvPr/>
        </p:nvSpPr>
        <p:spPr>
          <a:xfrm>
            <a:off x="2743200" y="1447800"/>
            <a:ext cx="5791200" cy="5029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60265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38" name="AutoShape 2"/>
          <p:cNvCxnSpPr>
            <a:cxnSpLocks noChangeShapeType="1"/>
            <a:stCxn id="14344" idx="6"/>
            <a:endCxn id="14346" idx="2"/>
          </p:cNvCxnSpPr>
          <p:nvPr/>
        </p:nvCxnSpPr>
        <p:spPr bwMode="auto">
          <a:xfrm>
            <a:off x="5229226" y="4038600"/>
            <a:ext cx="1114425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14339" name="AutoShape 3"/>
          <p:cNvCxnSpPr>
            <a:cxnSpLocks noChangeShapeType="1"/>
            <a:stCxn id="14365" idx="4"/>
            <a:endCxn id="14344" idx="0"/>
          </p:cNvCxnSpPr>
          <p:nvPr/>
        </p:nvCxnSpPr>
        <p:spPr bwMode="auto">
          <a:xfrm flipH="1">
            <a:off x="5043488" y="3352800"/>
            <a:ext cx="557213" cy="45720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852997" name="Rectangle 5"/>
          <p:cNvSpPr>
            <a:spLocks noGrp="1" noChangeArrowheads="1"/>
          </p:cNvSpPr>
          <p:nvPr>
            <p:ph idx="1"/>
          </p:nvPr>
        </p:nvSpPr>
        <p:spPr>
          <a:xfrm>
            <a:off x="1981201" y="1371600"/>
            <a:ext cx="7643813" cy="5029200"/>
          </a:xfrm>
        </p:spPr>
        <p:txBody>
          <a:bodyPr>
            <a:normAutofit fontScale="92500"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300" dirty="0">
                <a:solidFill>
                  <a:srgbClr val="3333FF"/>
                </a:solidFill>
                <a:latin typeface="Calibri"/>
                <a:cs typeface="Calibri"/>
              </a:rPr>
              <a:t>Uniform-cost</a:t>
            </a:r>
            <a:r>
              <a:rPr lang="en-US" sz="2300" dirty="0">
                <a:latin typeface="Calibri"/>
                <a:cs typeface="Calibri"/>
              </a:rPr>
              <a:t> </a:t>
            </a:r>
            <a:r>
              <a:rPr lang="en-US" sz="2300" dirty="0">
                <a:solidFill>
                  <a:schemeClr val="tx2"/>
                </a:solidFill>
                <a:latin typeface="Calibri"/>
                <a:cs typeface="Calibri"/>
              </a:rPr>
              <a:t>orders by path cost, or </a:t>
            </a:r>
            <a:r>
              <a:rPr lang="en-US" sz="2300" i="1" dirty="0">
                <a:solidFill>
                  <a:schemeClr val="tx2"/>
                </a:solidFill>
                <a:latin typeface="Calibri"/>
                <a:cs typeface="Calibri"/>
              </a:rPr>
              <a:t>backward cost  </a:t>
            </a:r>
            <a:r>
              <a:rPr lang="en-US" sz="2300" dirty="0">
                <a:solidFill>
                  <a:schemeClr val="tx2"/>
                </a:solidFill>
                <a:latin typeface="Calibri"/>
                <a:cs typeface="Calibri"/>
              </a:rPr>
              <a:t>g(n)</a:t>
            </a:r>
          </a:p>
          <a:p>
            <a:pPr eaLnBrk="1" hangingPunct="1">
              <a:lnSpc>
                <a:spcPct val="90000"/>
              </a:lnSpc>
            </a:pPr>
            <a:r>
              <a:rPr lang="en-US" sz="2300" dirty="0">
                <a:solidFill>
                  <a:srgbClr val="CC0000"/>
                </a:solidFill>
                <a:latin typeface="Calibri"/>
                <a:cs typeface="Calibri"/>
              </a:rPr>
              <a:t>Greedy</a:t>
            </a:r>
            <a:r>
              <a:rPr lang="en-US" sz="2300" dirty="0">
                <a:latin typeface="Calibri"/>
                <a:cs typeface="Calibri"/>
              </a:rPr>
              <a:t> </a:t>
            </a:r>
            <a:r>
              <a:rPr lang="en-US" sz="2300" dirty="0">
                <a:solidFill>
                  <a:schemeClr val="tx2"/>
                </a:solidFill>
                <a:latin typeface="Calibri"/>
                <a:cs typeface="Calibri"/>
              </a:rPr>
              <a:t>orders by goal proximity, or </a:t>
            </a:r>
            <a:r>
              <a:rPr lang="en-US" sz="2300" i="1" dirty="0">
                <a:solidFill>
                  <a:schemeClr val="tx2"/>
                </a:solidFill>
                <a:latin typeface="Calibri"/>
                <a:cs typeface="Calibri"/>
              </a:rPr>
              <a:t>forward cost  </a:t>
            </a:r>
            <a:r>
              <a:rPr lang="en-US" sz="2300" dirty="0">
                <a:solidFill>
                  <a:schemeClr val="tx2"/>
                </a:solidFill>
                <a:latin typeface="Calibri"/>
                <a:cs typeface="Calibri"/>
              </a:rPr>
              <a:t>h(n)</a:t>
            </a:r>
            <a:endParaRPr lang="en-US" sz="2300" i="1" dirty="0">
              <a:solidFill>
                <a:schemeClr val="tx2"/>
              </a:solidFill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solidFill>
                <a:schemeClr val="tx2"/>
              </a:solidFill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300" dirty="0">
              <a:latin typeface="Calibri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300" dirty="0">
                <a:solidFill>
                  <a:srgbClr val="CC00CC"/>
                </a:solidFill>
                <a:latin typeface="Calibri"/>
                <a:cs typeface="Calibri"/>
              </a:rPr>
              <a:t>A Search</a:t>
            </a:r>
            <a:r>
              <a:rPr lang="en-US" sz="2300" dirty="0">
                <a:latin typeface="Calibri"/>
                <a:cs typeface="Calibri"/>
              </a:rPr>
              <a:t> orders by the sum: f(n) = g(n) + h(n)</a:t>
            </a:r>
            <a:endParaRPr lang="en-US" sz="2300" i="1" dirty="0">
              <a:latin typeface="Calibri"/>
              <a:cs typeface="Calibri"/>
            </a:endParaRPr>
          </a:p>
        </p:txBody>
      </p:sp>
      <p:sp>
        <p:nvSpPr>
          <p:cNvPr id="14342" name="Oval 6"/>
          <p:cNvSpPr>
            <a:spLocks noChangeArrowheads="1"/>
          </p:cNvSpPr>
          <p:nvPr/>
        </p:nvSpPr>
        <p:spPr bwMode="auto">
          <a:xfrm>
            <a:off x="1514476" y="38100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S</a:t>
            </a:r>
          </a:p>
        </p:txBody>
      </p:sp>
      <p:sp>
        <p:nvSpPr>
          <p:cNvPr id="14343" name="Oval 7"/>
          <p:cNvSpPr>
            <a:spLocks noChangeArrowheads="1"/>
          </p:cNvSpPr>
          <p:nvPr/>
        </p:nvSpPr>
        <p:spPr bwMode="auto">
          <a:xfrm>
            <a:off x="2566989" y="38100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a</a:t>
            </a:r>
          </a:p>
        </p:txBody>
      </p:sp>
      <p:sp>
        <p:nvSpPr>
          <p:cNvPr id="14344" name="Oval 8"/>
          <p:cNvSpPr>
            <a:spLocks noChangeArrowheads="1"/>
          </p:cNvSpPr>
          <p:nvPr/>
        </p:nvSpPr>
        <p:spPr bwMode="auto">
          <a:xfrm>
            <a:off x="4857751" y="38100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d</a:t>
            </a:r>
          </a:p>
        </p:txBody>
      </p:sp>
      <p:sp>
        <p:nvSpPr>
          <p:cNvPr id="14345" name="Oval 9"/>
          <p:cNvSpPr>
            <a:spLocks noChangeArrowheads="1"/>
          </p:cNvSpPr>
          <p:nvPr/>
        </p:nvSpPr>
        <p:spPr bwMode="auto">
          <a:xfrm>
            <a:off x="2566989" y="47244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b</a:t>
            </a:r>
          </a:p>
        </p:txBody>
      </p:sp>
      <p:sp>
        <p:nvSpPr>
          <p:cNvPr id="14346" name="Oval 10"/>
          <p:cNvSpPr>
            <a:spLocks noChangeArrowheads="1"/>
          </p:cNvSpPr>
          <p:nvPr/>
        </p:nvSpPr>
        <p:spPr bwMode="auto">
          <a:xfrm>
            <a:off x="6343651" y="38100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</a:t>
            </a:r>
          </a:p>
        </p:txBody>
      </p:sp>
      <p:sp>
        <p:nvSpPr>
          <p:cNvPr id="14347" name="Text Box 11"/>
          <p:cNvSpPr txBox="1">
            <a:spLocks noChangeArrowheads="1"/>
          </p:cNvSpPr>
          <p:nvPr/>
        </p:nvSpPr>
        <p:spPr bwMode="auto">
          <a:xfrm>
            <a:off x="2752725" y="4191003"/>
            <a:ext cx="7429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h=5</a:t>
            </a:r>
          </a:p>
        </p:txBody>
      </p:sp>
      <p:sp>
        <p:nvSpPr>
          <p:cNvPr id="14348" name="Text Box 12"/>
          <p:cNvSpPr txBox="1">
            <a:spLocks noChangeArrowheads="1"/>
          </p:cNvSpPr>
          <p:nvPr/>
        </p:nvSpPr>
        <p:spPr bwMode="auto">
          <a:xfrm>
            <a:off x="2505076" y="5181603"/>
            <a:ext cx="6191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h=6</a:t>
            </a:r>
          </a:p>
        </p:txBody>
      </p:sp>
      <p:sp>
        <p:nvSpPr>
          <p:cNvPr id="14349" name="Text Box 13"/>
          <p:cNvSpPr txBox="1">
            <a:spLocks noChangeArrowheads="1"/>
          </p:cNvSpPr>
          <p:nvPr/>
        </p:nvSpPr>
        <p:spPr bwMode="auto">
          <a:xfrm>
            <a:off x="5043488" y="4343402"/>
            <a:ext cx="671513" cy="400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h=2</a:t>
            </a:r>
          </a:p>
        </p:txBody>
      </p:sp>
      <p:sp>
        <p:nvSpPr>
          <p:cNvPr id="14350" name="Text Box 14"/>
          <p:cNvSpPr txBox="1">
            <a:spLocks noChangeArrowheads="1"/>
          </p:cNvSpPr>
          <p:nvPr/>
        </p:nvSpPr>
        <p:spPr bwMode="auto">
          <a:xfrm>
            <a:off x="2009775" y="3641727"/>
            <a:ext cx="4333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1</a:t>
            </a:r>
          </a:p>
        </p:txBody>
      </p:sp>
      <p:sp>
        <p:nvSpPr>
          <p:cNvPr id="14351" name="Text Box 15"/>
          <p:cNvSpPr txBox="1">
            <a:spLocks noChangeArrowheads="1"/>
          </p:cNvSpPr>
          <p:nvPr/>
        </p:nvSpPr>
        <p:spPr bwMode="auto">
          <a:xfrm>
            <a:off x="3805238" y="2286003"/>
            <a:ext cx="3095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8</a:t>
            </a:r>
          </a:p>
        </p:txBody>
      </p:sp>
      <p:sp>
        <p:nvSpPr>
          <p:cNvPr id="14352" name="Text Box 16"/>
          <p:cNvSpPr txBox="1">
            <a:spLocks noChangeArrowheads="1"/>
          </p:cNvSpPr>
          <p:nvPr/>
        </p:nvSpPr>
        <p:spPr bwMode="auto">
          <a:xfrm>
            <a:off x="2009775" y="4572003"/>
            <a:ext cx="4333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1</a:t>
            </a:r>
          </a:p>
        </p:txBody>
      </p:sp>
      <p:sp>
        <p:nvSpPr>
          <p:cNvPr id="14353" name="Text Box 17"/>
          <p:cNvSpPr txBox="1">
            <a:spLocks noChangeArrowheads="1"/>
          </p:cNvSpPr>
          <p:nvPr/>
        </p:nvSpPr>
        <p:spPr bwMode="auto">
          <a:xfrm>
            <a:off x="2381250" y="4251327"/>
            <a:ext cx="4333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1</a:t>
            </a:r>
          </a:p>
        </p:txBody>
      </p:sp>
      <p:sp>
        <p:nvSpPr>
          <p:cNvPr id="14354" name="Text Box 18"/>
          <p:cNvSpPr txBox="1">
            <a:spLocks noChangeArrowheads="1"/>
          </p:cNvSpPr>
          <p:nvPr/>
        </p:nvSpPr>
        <p:spPr bwMode="auto">
          <a:xfrm>
            <a:off x="5662612" y="3641727"/>
            <a:ext cx="4333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2</a:t>
            </a:r>
          </a:p>
        </p:txBody>
      </p:sp>
      <p:sp>
        <p:nvSpPr>
          <p:cNvPr id="14355" name="Text Box 19"/>
          <p:cNvSpPr txBox="1">
            <a:spLocks noChangeArrowheads="1"/>
          </p:cNvSpPr>
          <p:nvPr/>
        </p:nvSpPr>
        <p:spPr bwMode="auto">
          <a:xfrm>
            <a:off x="1390650" y="4191003"/>
            <a:ext cx="68103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h=6</a:t>
            </a:r>
          </a:p>
        </p:txBody>
      </p:sp>
      <p:sp>
        <p:nvSpPr>
          <p:cNvPr id="14356" name="Text Box 20"/>
          <p:cNvSpPr txBox="1">
            <a:spLocks noChangeArrowheads="1"/>
          </p:cNvSpPr>
          <p:nvPr/>
        </p:nvSpPr>
        <p:spPr bwMode="auto">
          <a:xfrm>
            <a:off x="6157913" y="4343403"/>
            <a:ext cx="7429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h=0</a:t>
            </a:r>
          </a:p>
        </p:txBody>
      </p:sp>
      <p:cxnSp>
        <p:nvCxnSpPr>
          <p:cNvPr id="14357" name="AutoShape 21"/>
          <p:cNvCxnSpPr>
            <a:cxnSpLocks noChangeShapeType="1"/>
            <a:stCxn id="14342" idx="6"/>
            <a:endCxn id="14343" idx="2"/>
          </p:cNvCxnSpPr>
          <p:nvPr/>
        </p:nvCxnSpPr>
        <p:spPr bwMode="auto">
          <a:xfrm>
            <a:off x="1885950" y="4038600"/>
            <a:ext cx="681038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14358" name="AutoShape 22"/>
          <p:cNvCxnSpPr>
            <a:cxnSpLocks noChangeShapeType="1"/>
            <a:stCxn id="14343" idx="4"/>
            <a:endCxn id="14345" idx="0"/>
          </p:cNvCxnSpPr>
          <p:nvPr/>
        </p:nvCxnSpPr>
        <p:spPr bwMode="auto">
          <a:xfrm>
            <a:off x="2752725" y="4267200"/>
            <a:ext cx="0" cy="45720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14359" name="AutoShape 23"/>
          <p:cNvCxnSpPr>
            <a:cxnSpLocks noChangeShapeType="1"/>
            <a:stCxn id="14343" idx="0"/>
            <a:endCxn id="14365" idx="1"/>
          </p:cNvCxnSpPr>
          <p:nvPr/>
        </p:nvCxnSpPr>
        <p:spPr bwMode="auto">
          <a:xfrm rot="-5400000">
            <a:off x="3687070" y="2027935"/>
            <a:ext cx="847725" cy="2716411"/>
          </a:xfrm>
          <a:prstGeom prst="curvedConnector3">
            <a:avLst>
              <a:gd name="adj1" fmla="val 134833"/>
            </a:avLst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14360" name="AutoShape 24"/>
          <p:cNvCxnSpPr>
            <a:cxnSpLocks noChangeShapeType="1"/>
            <a:stCxn id="14345" idx="2"/>
            <a:endCxn id="14361" idx="6"/>
          </p:cNvCxnSpPr>
          <p:nvPr/>
        </p:nvCxnSpPr>
        <p:spPr bwMode="auto">
          <a:xfrm rot="10800000">
            <a:off x="1885950" y="4953001"/>
            <a:ext cx="681038" cy="158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14361" name="Oval 25"/>
          <p:cNvSpPr>
            <a:spLocks noChangeArrowheads="1"/>
          </p:cNvSpPr>
          <p:nvPr/>
        </p:nvSpPr>
        <p:spPr bwMode="auto">
          <a:xfrm>
            <a:off x="1514476" y="47244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c</a:t>
            </a:r>
          </a:p>
        </p:txBody>
      </p:sp>
      <p:cxnSp>
        <p:nvCxnSpPr>
          <p:cNvPr id="14362" name="AutoShape 27"/>
          <p:cNvCxnSpPr>
            <a:cxnSpLocks noChangeShapeType="1"/>
            <a:stCxn id="14343" idx="6"/>
            <a:endCxn id="14344" idx="2"/>
          </p:cNvCxnSpPr>
          <p:nvPr/>
        </p:nvCxnSpPr>
        <p:spPr bwMode="auto">
          <a:xfrm>
            <a:off x="2938462" y="4038600"/>
            <a:ext cx="1919288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14363" name="Text Box 28"/>
          <p:cNvSpPr txBox="1">
            <a:spLocks noChangeArrowheads="1"/>
          </p:cNvSpPr>
          <p:nvPr/>
        </p:nvSpPr>
        <p:spPr bwMode="auto">
          <a:xfrm>
            <a:off x="1390651" y="5165727"/>
            <a:ext cx="6191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h=7</a:t>
            </a:r>
          </a:p>
        </p:txBody>
      </p:sp>
      <p:sp>
        <p:nvSpPr>
          <p:cNvPr id="14364" name="Text Box 30"/>
          <p:cNvSpPr txBox="1">
            <a:spLocks noChangeArrowheads="1"/>
          </p:cNvSpPr>
          <p:nvPr/>
        </p:nvSpPr>
        <p:spPr bwMode="auto">
          <a:xfrm>
            <a:off x="3681412" y="3641727"/>
            <a:ext cx="4333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3</a:t>
            </a:r>
          </a:p>
        </p:txBody>
      </p:sp>
      <p:sp>
        <p:nvSpPr>
          <p:cNvPr id="14365" name="Oval 31"/>
          <p:cNvSpPr>
            <a:spLocks noChangeArrowheads="1"/>
          </p:cNvSpPr>
          <p:nvPr/>
        </p:nvSpPr>
        <p:spPr bwMode="auto">
          <a:xfrm>
            <a:off x="5414964" y="28956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e</a:t>
            </a:r>
          </a:p>
        </p:txBody>
      </p:sp>
      <p:sp>
        <p:nvSpPr>
          <p:cNvPr id="14366" name="Text Box 32"/>
          <p:cNvSpPr txBox="1">
            <a:spLocks noChangeArrowheads="1"/>
          </p:cNvSpPr>
          <p:nvPr/>
        </p:nvSpPr>
        <p:spPr bwMode="auto">
          <a:xfrm>
            <a:off x="5786439" y="2895603"/>
            <a:ext cx="6191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h=1</a:t>
            </a:r>
          </a:p>
        </p:txBody>
      </p:sp>
      <p:sp>
        <p:nvSpPr>
          <p:cNvPr id="14367" name="Text Box 33"/>
          <p:cNvSpPr txBox="1">
            <a:spLocks noChangeArrowheads="1"/>
          </p:cNvSpPr>
          <p:nvPr/>
        </p:nvSpPr>
        <p:spPr bwMode="auto">
          <a:xfrm>
            <a:off x="4981575" y="3200403"/>
            <a:ext cx="4333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1</a:t>
            </a:r>
          </a:p>
        </p:txBody>
      </p:sp>
      <p:grpSp>
        <p:nvGrpSpPr>
          <p:cNvPr id="2" name="Group 34"/>
          <p:cNvGrpSpPr>
            <a:grpSpLocks/>
          </p:cNvGrpSpPr>
          <p:nvPr/>
        </p:nvGrpSpPr>
        <p:grpSpPr bwMode="auto">
          <a:xfrm>
            <a:off x="1885951" y="4038601"/>
            <a:ext cx="866775" cy="915988"/>
            <a:chOff x="1392" y="2544"/>
            <a:chExt cx="672" cy="577"/>
          </a:xfrm>
        </p:grpSpPr>
        <p:cxnSp>
          <p:nvCxnSpPr>
            <p:cNvPr id="14379" name="AutoShape 35"/>
            <p:cNvCxnSpPr>
              <a:cxnSpLocks noChangeShapeType="1"/>
            </p:cNvCxnSpPr>
            <p:nvPr/>
          </p:nvCxnSpPr>
          <p:spPr bwMode="auto">
            <a:xfrm>
              <a:off x="1392" y="2544"/>
              <a:ext cx="528" cy="0"/>
            </a:xfrm>
            <a:prstGeom prst="straightConnector1">
              <a:avLst/>
            </a:prstGeom>
            <a:noFill/>
            <a:ln w="38100">
              <a:solidFill>
                <a:srgbClr val="3333FF"/>
              </a:solidFill>
              <a:round/>
              <a:headEnd/>
              <a:tailEnd type="triangle" w="med" len="med"/>
            </a:ln>
          </p:spPr>
        </p:cxnSp>
        <p:cxnSp>
          <p:nvCxnSpPr>
            <p:cNvPr id="14380" name="AutoShape 36"/>
            <p:cNvCxnSpPr>
              <a:cxnSpLocks noChangeShapeType="1"/>
            </p:cNvCxnSpPr>
            <p:nvPr/>
          </p:nvCxnSpPr>
          <p:spPr bwMode="auto">
            <a:xfrm>
              <a:off x="2064" y="2688"/>
              <a:ext cx="0" cy="288"/>
            </a:xfrm>
            <a:prstGeom prst="straightConnector1">
              <a:avLst/>
            </a:prstGeom>
            <a:noFill/>
            <a:ln w="38100">
              <a:solidFill>
                <a:srgbClr val="3333FF"/>
              </a:solidFill>
              <a:round/>
              <a:headEnd/>
              <a:tailEnd type="triangle" w="med" len="med"/>
            </a:ln>
          </p:spPr>
        </p:cxnSp>
        <p:cxnSp>
          <p:nvCxnSpPr>
            <p:cNvPr id="14381" name="AutoShape 37"/>
            <p:cNvCxnSpPr>
              <a:cxnSpLocks noChangeShapeType="1"/>
            </p:cNvCxnSpPr>
            <p:nvPr/>
          </p:nvCxnSpPr>
          <p:spPr bwMode="auto">
            <a:xfrm rot="10800000">
              <a:off x="1392" y="3120"/>
              <a:ext cx="528" cy="1"/>
            </a:xfrm>
            <a:prstGeom prst="straightConnector1">
              <a:avLst/>
            </a:prstGeom>
            <a:noFill/>
            <a:ln w="38100">
              <a:solidFill>
                <a:srgbClr val="3333FF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3" name="Group 38"/>
          <p:cNvGrpSpPr>
            <a:grpSpLocks/>
          </p:cNvGrpSpPr>
          <p:nvPr/>
        </p:nvGrpSpPr>
        <p:grpSpPr bwMode="auto">
          <a:xfrm>
            <a:off x="1885950" y="2962277"/>
            <a:ext cx="4457700" cy="1076325"/>
            <a:chOff x="1392" y="1872"/>
            <a:chExt cx="3456" cy="678"/>
          </a:xfrm>
        </p:grpSpPr>
        <p:cxnSp>
          <p:nvCxnSpPr>
            <p:cNvPr id="14375" name="AutoShape 39"/>
            <p:cNvCxnSpPr>
              <a:cxnSpLocks noChangeShapeType="1"/>
            </p:cNvCxnSpPr>
            <p:nvPr/>
          </p:nvCxnSpPr>
          <p:spPr bwMode="auto">
            <a:xfrm>
              <a:off x="3984" y="2550"/>
              <a:ext cx="864" cy="0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  <p:cxnSp>
          <p:nvCxnSpPr>
            <p:cNvPr id="14376" name="AutoShape 40"/>
            <p:cNvCxnSpPr>
              <a:cxnSpLocks noChangeShapeType="1"/>
            </p:cNvCxnSpPr>
            <p:nvPr/>
          </p:nvCxnSpPr>
          <p:spPr bwMode="auto">
            <a:xfrm flipH="1">
              <a:off x="3840" y="2118"/>
              <a:ext cx="432" cy="288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  <p:cxnSp>
          <p:nvCxnSpPr>
            <p:cNvPr id="14377" name="AutoShape 41"/>
            <p:cNvCxnSpPr>
              <a:cxnSpLocks noChangeShapeType="1"/>
            </p:cNvCxnSpPr>
            <p:nvPr/>
          </p:nvCxnSpPr>
          <p:spPr bwMode="auto">
            <a:xfrm>
              <a:off x="1392" y="2550"/>
              <a:ext cx="528" cy="0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  <p:cxnSp>
          <p:nvCxnSpPr>
            <p:cNvPr id="14378" name="AutoShape 42"/>
            <p:cNvCxnSpPr>
              <a:cxnSpLocks noChangeShapeType="1"/>
            </p:cNvCxnSpPr>
            <p:nvPr/>
          </p:nvCxnSpPr>
          <p:spPr bwMode="auto">
            <a:xfrm rot="-5400000">
              <a:off x="2850" y="1086"/>
              <a:ext cx="534" cy="2106"/>
            </a:xfrm>
            <a:prstGeom prst="curvedConnector3">
              <a:avLst>
                <a:gd name="adj1" fmla="val 134833"/>
              </a:avLst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4" name="Group 43"/>
          <p:cNvGrpSpPr>
            <a:grpSpLocks/>
          </p:cNvGrpSpPr>
          <p:nvPr/>
        </p:nvGrpSpPr>
        <p:grpSpPr bwMode="auto">
          <a:xfrm>
            <a:off x="1885950" y="4038600"/>
            <a:ext cx="4457700" cy="0"/>
            <a:chOff x="1392" y="2544"/>
            <a:chExt cx="3456" cy="0"/>
          </a:xfrm>
        </p:grpSpPr>
        <p:cxnSp>
          <p:nvCxnSpPr>
            <p:cNvPr id="14372" name="AutoShape 44"/>
            <p:cNvCxnSpPr>
              <a:cxnSpLocks noChangeShapeType="1"/>
            </p:cNvCxnSpPr>
            <p:nvPr/>
          </p:nvCxnSpPr>
          <p:spPr bwMode="auto">
            <a:xfrm>
              <a:off x="3984" y="2544"/>
              <a:ext cx="864" cy="0"/>
            </a:xfrm>
            <a:prstGeom prst="straightConnector1">
              <a:avLst/>
            </a:prstGeom>
            <a:noFill/>
            <a:ln w="38100">
              <a:solidFill>
                <a:srgbClr val="CC00CC"/>
              </a:solidFill>
              <a:round/>
              <a:headEnd/>
              <a:tailEnd type="triangle" w="med" len="med"/>
            </a:ln>
          </p:spPr>
        </p:cxnSp>
        <p:cxnSp>
          <p:nvCxnSpPr>
            <p:cNvPr id="14373" name="AutoShape 45"/>
            <p:cNvCxnSpPr>
              <a:cxnSpLocks noChangeShapeType="1"/>
            </p:cNvCxnSpPr>
            <p:nvPr/>
          </p:nvCxnSpPr>
          <p:spPr bwMode="auto">
            <a:xfrm>
              <a:off x="1392" y="2544"/>
              <a:ext cx="528" cy="0"/>
            </a:xfrm>
            <a:prstGeom prst="straightConnector1">
              <a:avLst/>
            </a:prstGeom>
            <a:noFill/>
            <a:ln w="38100">
              <a:solidFill>
                <a:srgbClr val="CC00CC"/>
              </a:solidFill>
              <a:round/>
              <a:headEnd/>
              <a:tailEnd type="triangle" w="med" len="med"/>
            </a:ln>
          </p:spPr>
        </p:cxnSp>
        <p:cxnSp>
          <p:nvCxnSpPr>
            <p:cNvPr id="14374" name="AutoShape 46"/>
            <p:cNvCxnSpPr>
              <a:cxnSpLocks noChangeShapeType="1"/>
            </p:cNvCxnSpPr>
            <p:nvPr/>
          </p:nvCxnSpPr>
          <p:spPr bwMode="auto">
            <a:xfrm>
              <a:off x="2208" y="2544"/>
              <a:ext cx="1488" cy="0"/>
            </a:xfrm>
            <a:prstGeom prst="straightConnector1">
              <a:avLst/>
            </a:prstGeom>
            <a:noFill/>
            <a:ln w="38100">
              <a:solidFill>
                <a:srgbClr val="CC00CC"/>
              </a:solidFill>
              <a:round/>
              <a:headEnd/>
              <a:tailEnd type="triangle" w="med" len="med"/>
            </a:ln>
          </p:spPr>
        </p:cxnSp>
      </p:grpSp>
      <p:sp>
        <p:nvSpPr>
          <p:cNvPr id="47" name="Oval 6"/>
          <p:cNvSpPr>
            <a:spLocks noChangeArrowheads="1"/>
          </p:cNvSpPr>
          <p:nvPr/>
        </p:nvSpPr>
        <p:spPr bwMode="auto">
          <a:xfrm>
            <a:off x="9067801" y="23622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S</a:t>
            </a:r>
          </a:p>
        </p:txBody>
      </p:sp>
      <p:sp>
        <p:nvSpPr>
          <p:cNvPr id="48" name="Oval 7"/>
          <p:cNvSpPr>
            <a:spLocks noChangeArrowheads="1"/>
          </p:cNvSpPr>
          <p:nvPr/>
        </p:nvSpPr>
        <p:spPr bwMode="auto">
          <a:xfrm>
            <a:off x="8634414" y="29718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a</a:t>
            </a:r>
          </a:p>
        </p:txBody>
      </p:sp>
      <p:sp>
        <p:nvSpPr>
          <p:cNvPr id="49" name="Oval 9"/>
          <p:cNvSpPr>
            <a:spLocks noChangeArrowheads="1"/>
          </p:cNvSpPr>
          <p:nvPr/>
        </p:nvSpPr>
        <p:spPr bwMode="auto">
          <a:xfrm>
            <a:off x="8201026" y="38862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b</a:t>
            </a:r>
          </a:p>
        </p:txBody>
      </p:sp>
      <p:sp>
        <p:nvSpPr>
          <p:cNvPr id="50" name="Oval 25"/>
          <p:cNvSpPr>
            <a:spLocks noChangeArrowheads="1"/>
          </p:cNvSpPr>
          <p:nvPr/>
        </p:nvSpPr>
        <p:spPr bwMode="auto">
          <a:xfrm>
            <a:off x="8201026" y="48006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c</a:t>
            </a:r>
          </a:p>
        </p:txBody>
      </p:sp>
      <p:sp>
        <p:nvSpPr>
          <p:cNvPr id="51" name="Oval 31"/>
          <p:cNvSpPr>
            <a:spLocks noChangeArrowheads="1"/>
          </p:cNvSpPr>
          <p:nvPr/>
        </p:nvSpPr>
        <p:spPr bwMode="auto">
          <a:xfrm>
            <a:off x="9996489" y="38862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e</a:t>
            </a:r>
          </a:p>
        </p:txBody>
      </p:sp>
      <p:sp>
        <p:nvSpPr>
          <p:cNvPr id="52" name="Oval 8"/>
          <p:cNvSpPr>
            <a:spLocks noChangeArrowheads="1"/>
          </p:cNvSpPr>
          <p:nvPr/>
        </p:nvSpPr>
        <p:spPr bwMode="auto">
          <a:xfrm>
            <a:off x="8820151" y="38862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d</a:t>
            </a:r>
          </a:p>
        </p:txBody>
      </p:sp>
      <p:sp>
        <p:nvSpPr>
          <p:cNvPr id="53" name="Oval 8"/>
          <p:cNvSpPr>
            <a:spLocks noChangeArrowheads="1"/>
          </p:cNvSpPr>
          <p:nvPr/>
        </p:nvSpPr>
        <p:spPr bwMode="auto">
          <a:xfrm>
            <a:off x="9996489" y="48006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d</a:t>
            </a:r>
          </a:p>
        </p:txBody>
      </p:sp>
      <p:sp>
        <p:nvSpPr>
          <p:cNvPr id="54" name="Oval 10"/>
          <p:cNvSpPr>
            <a:spLocks noChangeArrowheads="1"/>
          </p:cNvSpPr>
          <p:nvPr/>
        </p:nvSpPr>
        <p:spPr bwMode="auto">
          <a:xfrm>
            <a:off x="8820151" y="48006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</a:t>
            </a:r>
          </a:p>
        </p:txBody>
      </p:sp>
      <p:sp>
        <p:nvSpPr>
          <p:cNvPr id="55" name="Oval 10"/>
          <p:cNvSpPr>
            <a:spLocks noChangeArrowheads="1"/>
          </p:cNvSpPr>
          <p:nvPr/>
        </p:nvSpPr>
        <p:spPr bwMode="auto">
          <a:xfrm>
            <a:off x="9996489" y="5715000"/>
            <a:ext cx="371475" cy="457200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</a:t>
            </a:r>
          </a:p>
        </p:txBody>
      </p:sp>
      <p:cxnSp>
        <p:nvCxnSpPr>
          <p:cNvPr id="7" name="Straight Connector 6"/>
          <p:cNvCxnSpPr>
            <a:stCxn id="47" idx="4"/>
            <a:endCxn id="48" idx="7"/>
          </p:cNvCxnSpPr>
          <p:nvPr/>
        </p:nvCxnSpPr>
        <p:spPr>
          <a:xfrm flipH="1">
            <a:off x="8951488" y="2819402"/>
            <a:ext cx="302051" cy="21935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48" idx="4"/>
            <a:endCxn id="52" idx="0"/>
          </p:cNvCxnSpPr>
          <p:nvPr/>
        </p:nvCxnSpPr>
        <p:spPr>
          <a:xfrm>
            <a:off x="8820150" y="3429000"/>
            <a:ext cx="185738" cy="457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51" idx="4"/>
            <a:endCxn id="53" idx="0"/>
          </p:cNvCxnSpPr>
          <p:nvPr/>
        </p:nvCxnSpPr>
        <p:spPr>
          <a:xfrm>
            <a:off x="10182225" y="4343400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2" idx="4"/>
            <a:endCxn id="54" idx="0"/>
          </p:cNvCxnSpPr>
          <p:nvPr/>
        </p:nvCxnSpPr>
        <p:spPr>
          <a:xfrm>
            <a:off x="9005888" y="4343400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51" idx="0"/>
            <a:endCxn id="48" idx="4"/>
          </p:cNvCxnSpPr>
          <p:nvPr/>
        </p:nvCxnSpPr>
        <p:spPr>
          <a:xfrm flipH="1" flipV="1">
            <a:off x="8820151" y="3429000"/>
            <a:ext cx="1362075" cy="457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48" idx="4"/>
            <a:endCxn id="49" idx="0"/>
          </p:cNvCxnSpPr>
          <p:nvPr/>
        </p:nvCxnSpPr>
        <p:spPr>
          <a:xfrm flipH="1">
            <a:off x="8386762" y="3429000"/>
            <a:ext cx="433388" cy="457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9" idx="4"/>
            <a:endCxn id="50" idx="0"/>
          </p:cNvCxnSpPr>
          <p:nvPr/>
        </p:nvCxnSpPr>
        <p:spPr>
          <a:xfrm>
            <a:off x="8386763" y="4343400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53" idx="4"/>
            <a:endCxn id="55" idx="0"/>
          </p:cNvCxnSpPr>
          <p:nvPr/>
        </p:nvCxnSpPr>
        <p:spPr>
          <a:xfrm>
            <a:off x="10182225" y="5257800"/>
            <a:ext cx="0" cy="45720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 Box 19"/>
          <p:cNvSpPr txBox="1">
            <a:spLocks noChangeArrowheads="1"/>
          </p:cNvSpPr>
          <p:nvPr/>
        </p:nvSpPr>
        <p:spPr bwMode="auto">
          <a:xfrm>
            <a:off x="9501187" y="2209801"/>
            <a:ext cx="928688" cy="70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 = 0 h=6</a:t>
            </a:r>
          </a:p>
        </p:txBody>
      </p:sp>
      <p:sp>
        <p:nvSpPr>
          <p:cNvPr id="65" name="Text Box 19"/>
          <p:cNvSpPr txBox="1">
            <a:spLocks noChangeArrowheads="1"/>
          </p:cNvSpPr>
          <p:nvPr/>
        </p:nvSpPr>
        <p:spPr bwMode="auto">
          <a:xfrm>
            <a:off x="7775150" y="2797317"/>
            <a:ext cx="921175" cy="70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 = 1 h=5</a:t>
            </a:r>
          </a:p>
        </p:txBody>
      </p:sp>
      <p:sp>
        <p:nvSpPr>
          <p:cNvPr id="66" name="Text Box 19"/>
          <p:cNvSpPr txBox="1">
            <a:spLocks noChangeArrowheads="1"/>
          </p:cNvSpPr>
          <p:nvPr/>
        </p:nvSpPr>
        <p:spPr bwMode="auto">
          <a:xfrm>
            <a:off x="7396161" y="3733801"/>
            <a:ext cx="804864" cy="70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 = 2 h=6</a:t>
            </a:r>
          </a:p>
        </p:txBody>
      </p:sp>
      <p:sp>
        <p:nvSpPr>
          <p:cNvPr id="67" name="Text Box 19"/>
          <p:cNvSpPr txBox="1">
            <a:spLocks noChangeArrowheads="1"/>
          </p:cNvSpPr>
          <p:nvPr/>
        </p:nvSpPr>
        <p:spPr bwMode="auto">
          <a:xfrm>
            <a:off x="7343775" y="4626117"/>
            <a:ext cx="857250" cy="70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 = 3 h=7</a:t>
            </a:r>
          </a:p>
        </p:txBody>
      </p:sp>
      <p:sp>
        <p:nvSpPr>
          <p:cNvPr id="68" name="Text Box 19"/>
          <p:cNvSpPr txBox="1">
            <a:spLocks noChangeArrowheads="1"/>
          </p:cNvSpPr>
          <p:nvPr/>
        </p:nvSpPr>
        <p:spPr bwMode="auto">
          <a:xfrm>
            <a:off x="9129711" y="3810001"/>
            <a:ext cx="876299" cy="70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 = 4 h=2</a:t>
            </a:r>
          </a:p>
        </p:txBody>
      </p:sp>
      <p:sp>
        <p:nvSpPr>
          <p:cNvPr id="69" name="Text Box 19"/>
          <p:cNvSpPr txBox="1">
            <a:spLocks noChangeArrowheads="1"/>
          </p:cNvSpPr>
          <p:nvPr/>
        </p:nvSpPr>
        <p:spPr bwMode="auto">
          <a:xfrm>
            <a:off x="9129711" y="4648201"/>
            <a:ext cx="928689" cy="70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 = 6 h=0</a:t>
            </a:r>
          </a:p>
        </p:txBody>
      </p:sp>
      <p:sp>
        <p:nvSpPr>
          <p:cNvPr id="70" name="Text Box 19"/>
          <p:cNvSpPr txBox="1">
            <a:spLocks noChangeArrowheads="1"/>
          </p:cNvSpPr>
          <p:nvPr/>
        </p:nvSpPr>
        <p:spPr bwMode="auto">
          <a:xfrm>
            <a:off x="10468873" y="3696731"/>
            <a:ext cx="947737" cy="70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 = 9 h=1</a:t>
            </a:r>
          </a:p>
        </p:txBody>
      </p:sp>
      <p:sp>
        <p:nvSpPr>
          <p:cNvPr id="71" name="Text Box 19"/>
          <p:cNvSpPr txBox="1">
            <a:spLocks noChangeArrowheads="1"/>
          </p:cNvSpPr>
          <p:nvPr/>
        </p:nvSpPr>
        <p:spPr bwMode="auto">
          <a:xfrm>
            <a:off x="10429875" y="4689394"/>
            <a:ext cx="990600" cy="70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 = 10 h=2</a:t>
            </a:r>
          </a:p>
        </p:txBody>
      </p:sp>
      <p:sp>
        <p:nvSpPr>
          <p:cNvPr id="72" name="Text Box 19"/>
          <p:cNvSpPr txBox="1">
            <a:spLocks noChangeArrowheads="1"/>
          </p:cNvSpPr>
          <p:nvPr/>
        </p:nvSpPr>
        <p:spPr bwMode="auto">
          <a:xfrm>
            <a:off x="10407155" y="5562602"/>
            <a:ext cx="990600" cy="707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8" tIns="45719" rIns="91438" bIns="45719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 = 12 h=0</a:t>
            </a:r>
          </a:p>
        </p:txBody>
      </p:sp>
      <p:sp>
        <p:nvSpPr>
          <p:cNvPr id="74" name="Rectangle 3"/>
          <p:cNvSpPr txBox="1">
            <a:spLocks/>
          </p:cNvSpPr>
          <p:nvPr/>
        </p:nvSpPr>
        <p:spPr bwMode="auto">
          <a:xfrm>
            <a:off x="381257" y="2779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alibri"/>
                <a:ea typeface="黑体" pitchFamily="2" charset="-122"/>
                <a:cs typeface="Calibri"/>
              </a:rPr>
              <a:t>代价一致 </a:t>
            </a:r>
            <a:r>
              <a:rPr kumimoji="0" lang="en-US" altLang="zh-CN" sz="4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alibri"/>
                <a:ea typeface="黑体" pitchFamily="2" charset="-122"/>
                <a:cs typeface="Calibri"/>
              </a:rPr>
              <a:t>+ </a:t>
            </a:r>
            <a:r>
              <a:rPr kumimoji="0" lang="zh-CN" alt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Calibri"/>
                <a:ea typeface="黑体" pitchFamily="2" charset="-122"/>
                <a:cs typeface="Calibri"/>
              </a:rPr>
              <a:t>贪心</a:t>
            </a:r>
            <a:endParaRPr kumimoji="0" lang="zh-CN" altLang="en-US" sz="2800" b="1" i="0" u="none" strike="noStrike" kern="0" cap="none" spc="0" normalizeH="0" baseline="0" noProof="0" dirty="0">
              <a:ln>
                <a:noFill/>
              </a:ln>
              <a:solidFill>
                <a:srgbClr val="000099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黑体" pitchFamily="2" charset="-122"/>
              <a:ea typeface="黑体" pitchFamily="2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2736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2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29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299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2997" grpId="0" build="p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36700" y="2058703"/>
            <a:ext cx="1070732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估价函数</a:t>
            </a:r>
          </a:p>
          <a:p>
            <a:pPr marL="0" marR="427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用来估计节点重要性，定义为从初始节点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出发，经过节点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到达目标节点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的所有路径中最小路径代价的估计值。一般形式：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	f(n)=g(n)+h(n)</a:t>
            </a:r>
            <a:endParaRPr kumimoji="0" lang="pt-BR" altLang="zh-CN" sz="2800" b="0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imes New Roman" panose="02020603050405020304" pitchFamily="18" charset="0"/>
              <a:ea typeface="FangSong_GB2312" panose="02010609030101010101" pitchFamily="49" charset="-122"/>
              <a:cs typeface="+mn-cs"/>
            </a:endParaRPr>
          </a:p>
          <a:p>
            <a:pPr marL="0" marR="557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其中，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g(n)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是从初始节点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到节点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的实际代价；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h(n)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是从节点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到目标节点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的最优路径的估计代价。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Rectangle 3"/>
          <p:cNvSpPr txBox="1">
            <a:spLocks/>
          </p:cNvSpPr>
          <p:nvPr/>
        </p:nvSpPr>
        <p:spPr bwMode="auto">
          <a:xfrm>
            <a:off x="381257" y="2779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4.3.3 A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3960559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"/>
    </mc:Choice>
    <mc:Fallback>
      <p:transition spd="slow" advTm="86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/>
          </p:cNvSpPr>
          <p:nvPr/>
        </p:nvSpPr>
        <p:spPr bwMode="auto">
          <a:xfrm>
            <a:off x="381257" y="2779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4.3.3 A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算法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68721" y="1045223"/>
            <a:ext cx="10962840" cy="5016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1pPr>
            <a:lvl2pPr marL="742950" indent="-28575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2pPr>
            <a:lvl3pPr marL="11430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3pPr>
            <a:lvl4pPr marL="16002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4pPr>
            <a:lvl5pPr marL="20574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概念：</a:t>
            </a:r>
          </a:p>
          <a:p>
            <a:pPr marL="0" marR="852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在状态空间搜索中，如果每一步都利用估价函数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f(n)=g(n)+h(n)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表中的节点进行排序，则称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A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算法。它是一种为启发式搜索算法。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类型：</a:t>
            </a:r>
          </a:p>
          <a:p>
            <a:pPr marL="0" marR="1312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6300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全局择优：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从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表的所有节点中选择一个估价函数值最小的进行扩展。</a:t>
            </a:r>
          </a:p>
          <a:p>
            <a:pPr marL="0" marR="73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6300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局部择优：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仅从刚生成的子节点中选择一个估价函数值最小的进行扩展。</a:t>
            </a:r>
          </a:p>
          <a:p>
            <a:pPr marL="0" marR="919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全局择优搜索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A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算法描述：</a:t>
            </a:r>
          </a:p>
          <a:p>
            <a:pPr marL="0" marR="457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(1)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把初始节点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放入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表中，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f(S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)=g(S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)+h(S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；</a:t>
            </a:r>
          </a:p>
          <a:p>
            <a:pPr marL="0" marR="527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(2)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如果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表为空，则问题无解，失败退出；</a:t>
            </a:r>
          </a:p>
          <a:p>
            <a:pPr marL="0" marR="238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(3)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把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表的第一个节点取出放入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Closed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表，并记该节点为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；</a:t>
            </a:r>
          </a:p>
          <a:p>
            <a:pPr marL="0" marR="125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(4)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考察节点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是否为目标节点。若是，则找到了问题的解，成功退出；</a:t>
            </a:r>
          </a:p>
          <a:p>
            <a:pPr marL="0" marR="7230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(5)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若节点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不可扩展，则转第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(2)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步；</a:t>
            </a:r>
          </a:p>
          <a:p>
            <a:pPr marL="0" marR="95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(6)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扩展节点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，生成其子节点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i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(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i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=1, 2, …)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，计算每一个子节点的估价值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f(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i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)(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i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=1, 2, …)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，并为每一个子节点设置指向父节点的指针，然后将这些子节点放入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表中；</a:t>
            </a:r>
          </a:p>
          <a:p>
            <a:pPr marL="0" marR="94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(7)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根据各节点的估价函数值，对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表中的全部节点按从小到大的顺序重新进行排序；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(8)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转第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(2)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步。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7507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"/>
    </mc:Choice>
    <mc:Fallback>
      <p:transition spd="slow" advTm="86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/>
          </p:cNvSpPr>
          <p:nvPr/>
        </p:nvSpPr>
        <p:spPr bwMode="auto">
          <a:xfrm>
            <a:off x="381257" y="2779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4.3.3 A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算法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68721" y="1045223"/>
            <a:ext cx="10962840" cy="5016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1pPr>
            <a:lvl2pPr marL="742950" indent="-28575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2pPr>
            <a:lvl3pPr marL="11430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3pPr>
            <a:lvl4pPr marL="16002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4pPr>
            <a:lvl5pPr marL="20574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9pPr>
          </a:lstStyle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概念：</a:t>
            </a:r>
          </a:p>
          <a:p>
            <a:pPr marL="0" marR="852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在状态空间搜索中，如果每一步都利用估价函数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f(n)=g(n)+h(n)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表中的节点进行排序，则称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A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算法。它是一种为启发式搜索算法。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类型：</a:t>
            </a:r>
          </a:p>
          <a:p>
            <a:pPr marL="0" marR="1312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6300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全局择优：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从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表的所有节点中选择一个估价函数值最小的进行扩展。</a:t>
            </a:r>
          </a:p>
          <a:p>
            <a:pPr marL="0" marR="73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6300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局部择优：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仅从刚生成的子节点中选择一个估价函数值最小的进行扩展。</a:t>
            </a:r>
          </a:p>
          <a:p>
            <a:pPr marL="0" marR="919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全局择优搜索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A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算法描述：</a:t>
            </a:r>
          </a:p>
          <a:p>
            <a:pPr marL="0" marR="457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(1)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把初始节点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放入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表中，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f(S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)=g(S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)+h(S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；</a:t>
            </a:r>
          </a:p>
          <a:p>
            <a:pPr marL="0" marR="527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(2)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如果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表为空，则问题无解，失败退出；</a:t>
            </a:r>
          </a:p>
          <a:p>
            <a:pPr marL="0" marR="238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(3)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把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表的第一个节点取出放入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Closed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表，并记该节点为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；</a:t>
            </a:r>
          </a:p>
          <a:p>
            <a:pPr marL="0" marR="125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(4)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考察节点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是否为目标节点。若是，则找到了问题的解，成功退出；</a:t>
            </a:r>
          </a:p>
          <a:p>
            <a:pPr marL="0" marR="7230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(5)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若节点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不可扩展，则转第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(2)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步；</a:t>
            </a:r>
          </a:p>
          <a:p>
            <a:pPr marL="0" marR="95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(6)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扩展节点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，生成其子节点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i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(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i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=1, 2, …)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，计算每一个子节点的估价值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f(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i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)(</a:t>
            </a:r>
            <a:r>
              <a:rPr kumimoji="0" lang="en-US" altLang="zh-CN" sz="2000" b="1" i="0" u="none" strike="noStrike" kern="1200" cap="none" spc="0" normalizeH="0" baseline="0" noProof="0" dirty="0" err="1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i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=1, 2, …)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，并为每一个子节点设置指向父节点的指针，然后将这些子节点放入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表中；</a:t>
            </a:r>
          </a:p>
          <a:p>
            <a:pPr marL="0" marR="94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(7)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根据各节点的估价函数值，对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Open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表中的全部节点按从小到大的顺序重新进行排序；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(8)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转第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(2)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步。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3111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"/>
    </mc:Choice>
    <mc:Fallback>
      <p:transition spd="slow" advTm="86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When should A terminate?</a:t>
            </a:r>
          </a:p>
        </p:txBody>
      </p:sp>
      <p:sp>
        <p:nvSpPr>
          <p:cNvPr id="798748" name="Rectangle 28"/>
          <p:cNvSpPr>
            <a:spLocks noGrp="1" noChangeArrowheads="1"/>
          </p:cNvSpPr>
          <p:nvPr>
            <p:ph idx="1"/>
          </p:nvPr>
        </p:nvSpPr>
        <p:spPr>
          <a:xfrm>
            <a:off x="2209800" y="1447800"/>
            <a:ext cx="9728200" cy="4105174"/>
          </a:xfrm>
        </p:spPr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Should we stop when we </a:t>
            </a:r>
            <a:r>
              <a:rPr lang="en-US" dirty="0" err="1">
                <a:latin typeface="Calibri"/>
                <a:cs typeface="Calibri"/>
              </a:rPr>
              <a:t>enqueue</a:t>
            </a:r>
            <a:r>
              <a:rPr lang="en-US" dirty="0">
                <a:latin typeface="Calibri"/>
                <a:cs typeface="Calibri"/>
              </a:rPr>
              <a:t> a goal?</a:t>
            </a:r>
          </a:p>
          <a:p>
            <a:pPr eaLnBrk="1" hangingPunct="1"/>
            <a:endParaRPr lang="en-US" dirty="0">
              <a:latin typeface="Calibri"/>
              <a:cs typeface="Calibri"/>
            </a:endParaRPr>
          </a:p>
          <a:p>
            <a:pPr eaLnBrk="1" hangingPunct="1"/>
            <a:endParaRPr lang="en-US" dirty="0">
              <a:latin typeface="Calibri"/>
              <a:cs typeface="Calibri"/>
            </a:endParaRPr>
          </a:p>
          <a:p>
            <a:pPr eaLnBrk="1" hangingPunct="1"/>
            <a:endParaRPr lang="en-US" dirty="0">
              <a:latin typeface="Calibri"/>
              <a:cs typeface="Calibri"/>
            </a:endParaRPr>
          </a:p>
          <a:p>
            <a:pPr eaLnBrk="1" hangingPunct="1"/>
            <a:endParaRPr lang="en-US" dirty="0">
              <a:latin typeface="Calibri"/>
              <a:cs typeface="Calibri"/>
            </a:endParaRPr>
          </a:p>
          <a:p>
            <a:pPr eaLnBrk="1" hangingPunct="1"/>
            <a:endParaRPr lang="en-US" dirty="0">
              <a:latin typeface="Calibri"/>
              <a:cs typeface="Calibri"/>
            </a:endParaRPr>
          </a:p>
          <a:p>
            <a:pPr eaLnBrk="1" hangingPunct="1"/>
            <a:endParaRPr lang="en-US" dirty="0">
              <a:latin typeface="Calibri"/>
              <a:cs typeface="Calibri"/>
            </a:endParaRPr>
          </a:p>
          <a:p>
            <a:pPr eaLnBrk="1" hangingPunct="1"/>
            <a:r>
              <a:rPr lang="en-US" dirty="0">
                <a:latin typeface="Calibri"/>
                <a:cs typeface="Calibri"/>
              </a:rPr>
              <a:t>No: only stop when we </a:t>
            </a:r>
            <a:r>
              <a:rPr lang="en-US" dirty="0" err="1">
                <a:latin typeface="Calibri"/>
                <a:cs typeface="Calibri"/>
              </a:rPr>
              <a:t>dequeue</a:t>
            </a:r>
            <a:r>
              <a:rPr lang="en-US" dirty="0">
                <a:latin typeface="Calibri"/>
                <a:cs typeface="Calibri"/>
              </a:rPr>
              <a:t> a goal</a:t>
            </a:r>
          </a:p>
        </p:txBody>
      </p:sp>
      <p:sp>
        <p:nvSpPr>
          <p:cNvPr id="15364" name="AutoShape 4"/>
          <p:cNvSpPr>
            <a:spLocks noChangeArrowheads="1"/>
          </p:cNvSpPr>
          <p:nvPr/>
        </p:nvSpPr>
        <p:spPr bwMode="auto">
          <a:xfrm>
            <a:off x="3276600" y="3505200"/>
            <a:ext cx="609600" cy="595312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S</a:t>
            </a:r>
          </a:p>
        </p:txBody>
      </p:sp>
      <p:sp>
        <p:nvSpPr>
          <p:cNvPr id="15365" name="AutoShape 6"/>
          <p:cNvSpPr>
            <a:spLocks noChangeArrowheads="1"/>
          </p:cNvSpPr>
          <p:nvPr/>
        </p:nvSpPr>
        <p:spPr bwMode="auto">
          <a:xfrm>
            <a:off x="5867400" y="4419600"/>
            <a:ext cx="609600" cy="595312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B</a:t>
            </a:r>
          </a:p>
        </p:txBody>
      </p:sp>
      <p:sp>
        <p:nvSpPr>
          <p:cNvPr id="15366" name="AutoShape 8"/>
          <p:cNvSpPr>
            <a:spLocks noChangeArrowheads="1"/>
          </p:cNvSpPr>
          <p:nvPr/>
        </p:nvSpPr>
        <p:spPr bwMode="auto">
          <a:xfrm>
            <a:off x="5867400" y="2528888"/>
            <a:ext cx="609600" cy="595312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A</a:t>
            </a:r>
          </a:p>
        </p:txBody>
      </p:sp>
      <p:sp>
        <p:nvSpPr>
          <p:cNvPr id="15367" name="AutoShape 9"/>
          <p:cNvSpPr>
            <a:spLocks noChangeArrowheads="1"/>
          </p:cNvSpPr>
          <p:nvPr/>
        </p:nvSpPr>
        <p:spPr bwMode="auto">
          <a:xfrm>
            <a:off x="8382000" y="3519488"/>
            <a:ext cx="609600" cy="595312"/>
          </a:xfrm>
          <a:prstGeom prst="roundRect">
            <a:avLst>
              <a:gd name="adj" fmla="val 50000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91438" tIns="45719" rIns="91438" bIns="45719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G</a:t>
            </a:r>
          </a:p>
        </p:txBody>
      </p:sp>
      <p:sp>
        <p:nvSpPr>
          <p:cNvPr id="15368" name="Line 10"/>
          <p:cNvSpPr>
            <a:spLocks noChangeShapeType="1"/>
          </p:cNvSpPr>
          <p:nvPr/>
        </p:nvSpPr>
        <p:spPr bwMode="auto">
          <a:xfrm>
            <a:off x="6477000" y="2819400"/>
            <a:ext cx="19050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</p:spPr>
        <p:txBody>
          <a:bodyPr lIns="91438" tIns="45719" rIns="91438" bIns="45719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5369" name="Line 13"/>
          <p:cNvSpPr>
            <a:spLocks noChangeShapeType="1"/>
          </p:cNvSpPr>
          <p:nvPr/>
        </p:nvSpPr>
        <p:spPr bwMode="auto">
          <a:xfrm flipH="1">
            <a:off x="3886200" y="2819400"/>
            <a:ext cx="1981200" cy="8382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lg" len="med"/>
            <a:tailEnd/>
          </a:ln>
        </p:spPr>
        <p:txBody>
          <a:bodyPr lIns="91438" tIns="45719" rIns="91438" bIns="45719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5370" name="Line 14"/>
          <p:cNvSpPr>
            <a:spLocks noChangeShapeType="1"/>
          </p:cNvSpPr>
          <p:nvPr/>
        </p:nvSpPr>
        <p:spPr bwMode="auto">
          <a:xfrm>
            <a:off x="3886200" y="3962400"/>
            <a:ext cx="19812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med"/>
          </a:ln>
        </p:spPr>
        <p:txBody>
          <a:bodyPr lIns="91438" tIns="45719" rIns="91438" bIns="45719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5371" name="Line 15"/>
          <p:cNvSpPr>
            <a:spLocks noChangeShapeType="1"/>
          </p:cNvSpPr>
          <p:nvPr/>
        </p:nvSpPr>
        <p:spPr bwMode="auto">
          <a:xfrm flipH="1">
            <a:off x="6477000" y="3962400"/>
            <a:ext cx="1905000" cy="762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lg" len="med"/>
            <a:tailEnd/>
          </a:ln>
        </p:spPr>
        <p:txBody>
          <a:bodyPr lIns="91438" tIns="45719" rIns="91438" bIns="45719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15372" name="Text Box 16"/>
          <p:cNvSpPr txBox="1">
            <a:spLocks noChangeArrowheads="1"/>
          </p:cNvSpPr>
          <p:nvPr/>
        </p:nvSpPr>
        <p:spPr bwMode="auto">
          <a:xfrm>
            <a:off x="4572000" y="2667000"/>
            <a:ext cx="457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2</a:t>
            </a:r>
          </a:p>
        </p:txBody>
      </p:sp>
      <p:sp>
        <p:nvSpPr>
          <p:cNvPr id="15373" name="Text Box 19"/>
          <p:cNvSpPr txBox="1">
            <a:spLocks noChangeArrowheads="1"/>
          </p:cNvSpPr>
          <p:nvPr/>
        </p:nvSpPr>
        <p:spPr bwMode="auto">
          <a:xfrm>
            <a:off x="7315200" y="4433888"/>
            <a:ext cx="457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3</a:t>
            </a:r>
          </a:p>
        </p:txBody>
      </p:sp>
      <p:sp>
        <p:nvSpPr>
          <p:cNvPr id="15374" name="Text Box 20"/>
          <p:cNvSpPr txBox="1">
            <a:spLocks noChangeArrowheads="1"/>
          </p:cNvSpPr>
          <p:nvPr/>
        </p:nvSpPr>
        <p:spPr bwMode="auto">
          <a:xfrm>
            <a:off x="7315200" y="2681288"/>
            <a:ext cx="457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2</a:t>
            </a:r>
          </a:p>
        </p:txBody>
      </p:sp>
      <p:sp>
        <p:nvSpPr>
          <p:cNvPr id="15375" name="Text Box 21"/>
          <p:cNvSpPr txBox="1">
            <a:spLocks noChangeArrowheads="1"/>
          </p:cNvSpPr>
          <p:nvPr/>
        </p:nvSpPr>
        <p:spPr bwMode="auto">
          <a:xfrm>
            <a:off x="4572000" y="4419600"/>
            <a:ext cx="4572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2</a:t>
            </a:r>
          </a:p>
        </p:txBody>
      </p:sp>
      <p:sp>
        <p:nvSpPr>
          <p:cNvPr id="15376" name="Text Box 22"/>
          <p:cNvSpPr txBox="1">
            <a:spLocks noChangeArrowheads="1"/>
          </p:cNvSpPr>
          <p:nvPr/>
        </p:nvSpPr>
        <p:spPr bwMode="auto">
          <a:xfrm>
            <a:off x="5867400" y="5040870"/>
            <a:ext cx="914400" cy="369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 = 1</a:t>
            </a:r>
          </a:p>
        </p:txBody>
      </p:sp>
      <p:sp>
        <p:nvSpPr>
          <p:cNvPr id="15377" name="Text Box 25"/>
          <p:cNvSpPr txBox="1">
            <a:spLocks noChangeArrowheads="1"/>
          </p:cNvSpPr>
          <p:nvPr/>
        </p:nvSpPr>
        <p:spPr bwMode="auto">
          <a:xfrm>
            <a:off x="5867400" y="2145270"/>
            <a:ext cx="914400" cy="369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 = 2</a:t>
            </a:r>
          </a:p>
        </p:txBody>
      </p:sp>
      <p:sp>
        <p:nvSpPr>
          <p:cNvPr id="15378" name="Text Box 26"/>
          <p:cNvSpPr txBox="1">
            <a:spLocks noChangeArrowheads="1"/>
          </p:cNvSpPr>
          <p:nvPr/>
        </p:nvSpPr>
        <p:spPr bwMode="auto">
          <a:xfrm>
            <a:off x="7620000" y="3593070"/>
            <a:ext cx="914400" cy="369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 = 0</a:t>
            </a:r>
          </a:p>
        </p:txBody>
      </p:sp>
      <p:sp>
        <p:nvSpPr>
          <p:cNvPr id="15379" name="Text Box 27"/>
          <p:cNvSpPr txBox="1">
            <a:spLocks noChangeArrowheads="1"/>
          </p:cNvSpPr>
          <p:nvPr/>
        </p:nvSpPr>
        <p:spPr bwMode="auto">
          <a:xfrm>
            <a:off x="3962400" y="3593070"/>
            <a:ext cx="914400" cy="369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8" tIns="45719" rIns="91438" bIns="45719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/>
              </a:rPr>
              <a:t>h = 3</a:t>
            </a:r>
          </a:p>
        </p:txBody>
      </p:sp>
    </p:spTree>
    <p:extLst>
      <p:ext uri="{BB962C8B-B14F-4D97-AF65-F5344CB8AC3E}">
        <p14:creationId xmlns:p14="http://schemas.microsoft.com/office/powerpoint/2010/main" val="13594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/>
          </p:cNvSpPr>
          <p:nvPr/>
        </p:nvSpPr>
        <p:spPr bwMode="auto">
          <a:xfrm>
            <a:off x="322263" y="425433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4.3.4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代价一致搜索（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Uniform-cost/Cheapest-first search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）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98218" y="1630747"/>
            <a:ext cx="10293834" cy="4690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1pPr>
            <a:lvl2pPr marL="742950" indent="-28575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2pPr>
            <a:lvl3pPr marL="11430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3pPr>
            <a:lvl4pPr marL="16002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4pPr>
            <a:lvl5pPr marL="20574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3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搜索树中每条连接线上的有关代价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,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表示时间、距离等花费。    </a:t>
            </a:r>
            <a:r>
              <a:rPr kumimoji="1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3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代价一致搜索是宽度优先搜索的一种推广，不是沿着等长度路径断层进行扩展，而是沿着等代价路径断层进行扩展。  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	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3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3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    代价一致搜索的基本思想是：在代价一致搜索算法中，把从起始节点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S</a:t>
            </a:r>
            <a:r>
              <a:rPr kumimoji="0" lang="en-US" altLang="zh-CN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0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到任一节点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i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的路径代价记为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g(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)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。从初始节点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S</a:t>
            </a:r>
            <a:r>
              <a:rPr kumimoji="0" lang="en-US" altLang="zh-CN" sz="2800" b="0" i="0" u="none" strike="noStrike" kern="1200" cap="none" spc="0" normalizeH="0" baseline="-2500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0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开始扩展，若没有得到目标节点，则优先扩展最少代价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g(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i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)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  <a:t>的节点，一直如此向下搜索。</a:t>
            </a:r>
          </a:p>
        </p:txBody>
      </p:sp>
    </p:spTree>
    <p:extLst>
      <p:ext uri="{BB962C8B-B14F-4D97-AF65-F5344CB8AC3E}">
        <p14:creationId xmlns:p14="http://schemas.microsoft.com/office/powerpoint/2010/main" val="453684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"/>
    </mc:Choice>
    <mc:Fallback>
      <p:transition spd="slow" advTm="86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/>
          </p:cNvSpPr>
          <p:nvPr/>
        </p:nvSpPr>
        <p:spPr bwMode="auto">
          <a:xfrm>
            <a:off x="381257" y="2779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4.3.3 A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算法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68721" y="1055055"/>
            <a:ext cx="1096284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1pPr>
            <a:lvl2pPr marL="742950" indent="-28575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2pPr>
            <a:lvl3pPr marL="11430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3pPr>
            <a:lvl4pPr marL="16002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4pPr>
            <a:lvl5pPr marL="20574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9pPr>
          </a:lstStyle>
          <a:p>
            <a:pPr marL="0" marR="525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例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4.8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八数码难题。设问题的初始状态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和目标状态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Sg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如下图所示，且估价函数为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	f(n)=d(n)+W(n)</a:t>
            </a:r>
            <a:endParaRPr kumimoji="0" lang="pt-BR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imes New Roman" panose="02020603050405020304" pitchFamily="18" charset="0"/>
              <a:ea typeface="FangSong_GB2312" panose="02010609030101010101" pitchFamily="49" charset="-122"/>
              <a:cs typeface="+mn-cs"/>
            </a:endParaRPr>
          </a:p>
          <a:p>
            <a:pPr marL="0" marR="7002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其中：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d(n)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表示节点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在搜索树中的深度</a:t>
            </a:r>
          </a:p>
          <a:p>
            <a:pPr marL="0" marR="562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    W(n)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表示节点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中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“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不在位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”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的数码个数。请用全局择优搜索解决该问题。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012" y="2848606"/>
            <a:ext cx="5732053" cy="234222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68721" y="5414719"/>
            <a:ext cx="101959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525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4001F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解：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该问题的全局择优搜索树如下图所示。在该图中，每个节点旁边的数字是该节点的估价函数值。</a:t>
            </a:r>
          </a:p>
          <a:p>
            <a:pPr marL="0" marR="1072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例如，对节点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2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，其估价函数值的计算为：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f(S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2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)=d(S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2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)+W(S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2 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) =1+3=4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1542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"/>
    </mc:Choice>
    <mc:Fallback>
      <p:transition spd="slow" advTm="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/>
          <a:srcRect b="7394"/>
          <a:stretch/>
        </p:blipFill>
        <p:spPr>
          <a:xfrm>
            <a:off x="1866915" y="39150"/>
            <a:ext cx="8555278" cy="6704436"/>
          </a:xfrm>
          <a:prstGeom prst="rect">
            <a:avLst/>
          </a:prstGeom>
        </p:spPr>
      </p:pic>
      <p:sp>
        <p:nvSpPr>
          <p:cNvPr id="5" name="Rectangle 3"/>
          <p:cNvSpPr txBox="1">
            <a:spLocks/>
          </p:cNvSpPr>
          <p:nvPr/>
        </p:nvSpPr>
        <p:spPr bwMode="auto">
          <a:xfrm>
            <a:off x="145282" y="391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4.3.3 A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2268829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"/>
    </mc:Choice>
    <mc:Fallback>
      <p:transition spd="slow" advTm="86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>
                <a:latin typeface="Calibri"/>
                <a:cs typeface="Calibri"/>
              </a:rPr>
              <a:t>Is A Optimal?</a:t>
            </a:r>
          </a:p>
        </p:txBody>
      </p:sp>
      <p:sp>
        <p:nvSpPr>
          <p:cNvPr id="803856" name="Rectangle 16"/>
          <p:cNvSpPr>
            <a:spLocks noGrp="1" noChangeArrowheads="1"/>
          </p:cNvSpPr>
          <p:nvPr>
            <p:ph idx="1"/>
          </p:nvPr>
        </p:nvSpPr>
        <p:spPr>
          <a:xfrm>
            <a:off x="2209800" y="5181599"/>
            <a:ext cx="9575800" cy="94456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/>
                <a:cs typeface="Calibri"/>
              </a:rPr>
              <a:t>What went wrong?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/>
                <a:cs typeface="Calibri"/>
              </a:rPr>
              <a:t>Actual bad goal cost &lt; estimated good goal cost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latin typeface="Calibri"/>
                <a:cs typeface="Calibri"/>
              </a:rPr>
              <a:t>We need estimates to be less than actual costs!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0" y="1295399"/>
            <a:ext cx="12192000" cy="3262314"/>
            <a:chOff x="0" y="1295399"/>
            <a:chExt cx="12192000" cy="3262314"/>
          </a:xfrm>
        </p:grpSpPr>
        <p:sp>
          <p:nvSpPr>
            <p:cNvPr id="16387" name="AutoShape 3"/>
            <p:cNvSpPr>
              <a:spLocks noChangeArrowheads="1"/>
            </p:cNvSpPr>
            <p:nvPr/>
          </p:nvSpPr>
          <p:spPr bwMode="auto">
            <a:xfrm>
              <a:off x="5791200" y="1752598"/>
              <a:ext cx="609600" cy="571501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8" tIns="45719" rIns="91438" bIns="45719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A</a:t>
              </a:r>
            </a:p>
          </p:txBody>
        </p:sp>
        <p:sp>
          <p:nvSpPr>
            <p:cNvPr id="16388" name="AutoShape 4"/>
            <p:cNvSpPr>
              <a:spLocks noChangeArrowheads="1"/>
            </p:cNvSpPr>
            <p:nvPr/>
          </p:nvSpPr>
          <p:spPr bwMode="auto">
            <a:xfrm>
              <a:off x="8763000" y="3238499"/>
              <a:ext cx="609600" cy="571501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8" tIns="45719" rIns="91438" bIns="45719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G</a:t>
              </a:r>
            </a:p>
          </p:txBody>
        </p:sp>
        <p:sp>
          <p:nvSpPr>
            <p:cNvPr id="16389" name="AutoShape 5"/>
            <p:cNvSpPr>
              <a:spLocks noChangeArrowheads="1"/>
            </p:cNvSpPr>
            <p:nvPr/>
          </p:nvSpPr>
          <p:spPr bwMode="auto">
            <a:xfrm>
              <a:off x="2819400" y="3124198"/>
              <a:ext cx="609600" cy="571501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8" tIns="45719" rIns="91438" bIns="45719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S</a:t>
              </a:r>
            </a:p>
          </p:txBody>
        </p:sp>
        <p:sp>
          <p:nvSpPr>
            <p:cNvPr id="16391" name="Text Box 7"/>
            <p:cNvSpPr txBox="1">
              <a:spLocks noChangeArrowheads="1"/>
            </p:cNvSpPr>
            <p:nvPr/>
          </p:nvSpPr>
          <p:spPr bwMode="auto">
            <a:xfrm>
              <a:off x="3886200" y="1752599"/>
              <a:ext cx="457200" cy="5191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8" tIns="45719" rIns="91438" bIns="45719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1</a:t>
              </a:r>
            </a:p>
          </p:txBody>
        </p:sp>
        <p:sp>
          <p:nvSpPr>
            <p:cNvPr id="16392" name="Text Box 8"/>
            <p:cNvSpPr txBox="1">
              <a:spLocks noChangeArrowheads="1"/>
            </p:cNvSpPr>
            <p:nvPr/>
          </p:nvSpPr>
          <p:spPr bwMode="auto">
            <a:xfrm>
              <a:off x="7848600" y="1752599"/>
              <a:ext cx="457200" cy="5191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8" tIns="45719" rIns="91438" bIns="45719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3</a:t>
              </a:r>
            </a:p>
          </p:txBody>
        </p:sp>
        <p:sp>
          <p:nvSpPr>
            <p:cNvPr id="16393" name="Text Box 9"/>
            <p:cNvSpPr txBox="1">
              <a:spLocks noChangeArrowheads="1"/>
            </p:cNvSpPr>
            <p:nvPr/>
          </p:nvSpPr>
          <p:spPr bwMode="auto">
            <a:xfrm>
              <a:off x="5715000" y="1295399"/>
              <a:ext cx="914400" cy="4001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8" tIns="45719" rIns="91438" bIns="45719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h = 6</a:t>
              </a:r>
            </a:p>
          </p:txBody>
        </p:sp>
        <p:sp>
          <p:nvSpPr>
            <p:cNvPr id="16394" name="Text Box 10"/>
            <p:cNvSpPr txBox="1">
              <a:spLocks noChangeArrowheads="1"/>
            </p:cNvSpPr>
            <p:nvPr/>
          </p:nvSpPr>
          <p:spPr bwMode="auto">
            <a:xfrm>
              <a:off x="9448800" y="3288269"/>
              <a:ext cx="914400" cy="4001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8" tIns="45719" rIns="91438" bIns="45719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h = 0</a:t>
              </a:r>
            </a:p>
          </p:txBody>
        </p:sp>
        <p:sp>
          <p:nvSpPr>
            <p:cNvPr id="16396" name="Text Box 12"/>
            <p:cNvSpPr txBox="1">
              <a:spLocks noChangeArrowheads="1"/>
            </p:cNvSpPr>
            <p:nvPr/>
          </p:nvSpPr>
          <p:spPr bwMode="auto">
            <a:xfrm>
              <a:off x="0" y="4038600"/>
              <a:ext cx="12192000" cy="5191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38" tIns="45719" rIns="91438" bIns="45719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5</a:t>
              </a:r>
            </a:p>
          </p:txBody>
        </p:sp>
        <p:sp>
          <p:nvSpPr>
            <p:cNvPr id="16398" name="Text Box 15"/>
            <p:cNvSpPr txBox="1">
              <a:spLocks noChangeArrowheads="1"/>
            </p:cNvSpPr>
            <p:nvPr/>
          </p:nvSpPr>
          <p:spPr bwMode="auto">
            <a:xfrm>
              <a:off x="3505200" y="3200399"/>
              <a:ext cx="762000" cy="4001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8" tIns="45719" rIns="91438" bIns="45719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h</a:t>
              </a: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 = </a:t>
              </a:r>
              <a:r>
                <a:rPr kumimoji="0" lang="en-US" sz="2000" b="0" i="1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Calibri"/>
                </a:rPr>
                <a:t>7</a:t>
              </a:r>
            </a:p>
          </p:txBody>
        </p:sp>
        <p:cxnSp>
          <p:nvCxnSpPr>
            <p:cNvPr id="26" name="Curved Connector 25"/>
            <p:cNvCxnSpPr>
              <a:stCxn id="16389" idx="2"/>
              <a:endCxn id="16388" idx="2"/>
            </p:cNvCxnSpPr>
            <p:nvPr/>
          </p:nvCxnSpPr>
          <p:spPr>
            <a:xfrm rot="16200000" flipH="1">
              <a:off x="6038850" y="781049"/>
              <a:ext cx="114301" cy="5943600"/>
            </a:xfrm>
            <a:prstGeom prst="curvedConnector3">
              <a:avLst>
                <a:gd name="adj1" fmla="val 792305"/>
              </a:avLst>
            </a:prstGeom>
            <a:ln w="28575">
              <a:solidFill>
                <a:schemeClr val="tx1"/>
              </a:solidFill>
              <a:headEnd type="none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urved Connector 27"/>
            <p:cNvCxnSpPr>
              <a:stCxn id="16389" idx="0"/>
              <a:endCxn id="16387" idx="1"/>
            </p:cNvCxnSpPr>
            <p:nvPr/>
          </p:nvCxnSpPr>
          <p:spPr>
            <a:xfrm rot="5400000" flipH="1" flipV="1">
              <a:off x="3914776" y="1247774"/>
              <a:ext cx="1085849" cy="2667000"/>
            </a:xfrm>
            <a:prstGeom prst="curvedConnector2">
              <a:avLst/>
            </a:prstGeom>
            <a:ln w="28575">
              <a:solidFill>
                <a:schemeClr val="tx1"/>
              </a:solidFill>
              <a:headEnd type="none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urved Connector 27"/>
            <p:cNvCxnSpPr>
              <a:stCxn id="16387" idx="3"/>
              <a:endCxn id="16388" idx="0"/>
            </p:cNvCxnSpPr>
            <p:nvPr/>
          </p:nvCxnSpPr>
          <p:spPr>
            <a:xfrm>
              <a:off x="6400800" y="2038349"/>
              <a:ext cx="2667000" cy="1200150"/>
            </a:xfrm>
            <a:prstGeom prst="curvedConnector2">
              <a:avLst/>
            </a:prstGeom>
            <a:ln w="28575">
              <a:solidFill>
                <a:schemeClr val="tx1"/>
              </a:solidFill>
              <a:headEnd type="none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989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8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8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1035" y="0"/>
            <a:ext cx="9898081" cy="7620000"/>
          </a:xfrm>
          <a:prstGeom prst="rect">
            <a:avLst/>
          </a:prstGeom>
          <a:noFill/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Rectangle 3"/>
          <p:cNvSpPr txBox="1">
            <a:spLocks/>
          </p:cNvSpPr>
          <p:nvPr/>
        </p:nvSpPr>
        <p:spPr bwMode="auto">
          <a:xfrm>
            <a:off x="381257" y="2779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4.3.4 A*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11495506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/>
          </p:cNvSpPr>
          <p:nvPr/>
        </p:nvSpPr>
        <p:spPr bwMode="auto">
          <a:xfrm>
            <a:off x="381257" y="277950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4.3.4 A*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算法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39224" y="1251701"/>
            <a:ext cx="10962840" cy="4154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1pPr>
            <a:lvl2pPr marL="742950" indent="-28575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2pPr>
            <a:lvl3pPr marL="11430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3pPr>
            <a:lvl4pPr marL="16002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4pPr>
            <a:lvl5pPr marL="2057400" indent="-228600" eaLnBrk="0" hangingPunct="0"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CC0000"/>
                </a:solidFill>
                <a:latin typeface="Calibri" panose="020F0502020204030204" pitchFamily="34" charset="0"/>
                <a:ea typeface="华文隶书" panose="02010800040101010101" pitchFamily="2" charset="-122"/>
              </a:defRPr>
            </a:lvl9pPr>
          </a:lstStyle>
          <a:p>
            <a:pPr marL="0" marR="92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华文隶书" panose="02010800040101010101" pitchFamily="2" charset="-122"/>
                <a:cs typeface="+mn-cs"/>
              </a:rPr>
              <a:t>     A*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算法是对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A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算法的估价函数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f(n)=g(n)+h(n)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加上某些限制后得到的一种启发式搜索算法</a:t>
            </a:r>
          </a:p>
          <a:p>
            <a:pPr marL="0" marR="802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假设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f*(n)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是从初始节点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出发，约束经过节点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到达目标节点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的最小代价，估价函数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f*(n)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的估计值。记</a:t>
            </a:r>
          </a:p>
          <a:p>
            <a:pPr marL="0" marR="8982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	f*(n)=g*(n)+h*(n)</a:t>
            </a:r>
            <a:endParaRPr kumimoji="0" lang="pt-BR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imes New Roman" panose="02020603050405020304" pitchFamily="18" charset="0"/>
              <a:ea typeface="FangSong_GB2312" panose="02010609030101010101" pitchFamily="49" charset="-122"/>
              <a:cs typeface="+mn-cs"/>
            </a:endParaRPr>
          </a:p>
          <a:p>
            <a:pPr marL="0" marR="87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其中，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g*(n)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是从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0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出发到达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的最小代价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,h*(n)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到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S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的最小代价</a:t>
            </a:r>
          </a:p>
          <a:p>
            <a:pPr marL="0" marR="99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CC0000"/>
              </a:solidFill>
              <a:effectLst/>
              <a:uLnTx/>
              <a:uFillTx/>
              <a:latin typeface="FangSong_GB2312" panose="02010609030101010101" pitchFamily="49" charset="-122"/>
              <a:ea typeface="FangSong_GB2312" panose="02010609030101010101" pitchFamily="49" charset="-122"/>
              <a:cs typeface="+mn-cs"/>
            </a:endParaRPr>
          </a:p>
          <a:p>
            <a:pPr marL="0" marR="99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定义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4.1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如果对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A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算法（全局择优）中的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和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h(n)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分别提出如下限制：</a:t>
            </a:r>
          </a:p>
          <a:p>
            <a:pPr marL="0" marR="386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第一，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是对最小代价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g*(n)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的估计，且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g(n)&gt;0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；</a:t>
            </a:r>
          </a:p>
          <a:p>
            <a:pPr marL="0" marR="2480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第二，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h(n)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是最小代价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h*(n)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的下界，即对任意节点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n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均有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h(n)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≤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h*(n)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。</a:t>
            </a:r>
          </a:p>
          <a:p>
            <a:pPr marL="0" marR="5537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  则称满足上述两条限制的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A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算法为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FangSong_GB2312" panose="02010609030101010101" pitchFamily="49" charset="-122"/>
                <a:cs typeface="+mn-cs"/>
              </a:rPr>
              <a:t>A*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FangSong_GB2312" panose="02010609030101010101" pitchFamily="49" charset="-122"/>
                <a:ea typeface="FangSong_GB2312" panose="02010609030101010101" pitchFamily="49" charset="-122"/>
                <a:cs typeface="+mn-cs"/>
              </a:rPr>
              <a:t>算法。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75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"/>
    </mc:Choice>
    <mc:Fallback>
      <p:transition spd="slow" advTm="86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文本框 81"/>
          <p:cNvSpPr txBox="1"/>
          <p:nvPr/>
        </p:nvSpPr>
        <p:spPr>
          <a:xfrm>
            <a:off x="3522992" y="3682066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865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1547579" y="4046657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962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324342" y="2618318"/>
            <a:ext cx="827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1132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2223858" y="2657102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872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3107521" y="2667117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908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823300" y="3326944"/>
            <a:ext cx="768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1634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Rectangle 2"/>
          <p:cNvSpPr txBox="1">
            <a:spLocks/>
          </p:cNvSpPr>
          <p:nvPr/>
        </p:nvSpPr>
        <p:spPr>
          <a:xfrm>
            <a:off x="0" y="92075"/>
            <a:ext cx="8229600" cy="6492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 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路径搜索问题：</a:t>
            </a:r>
          </a:p>
        </p:txBody>
      </p:sp>
      <p:sp>
        <p:nvSpPr>
          <p:cNvPr id="7" name="椭圆 6"/>
          <p:cNvSpPr/>
          <p:nvPr/>
        </p:nvSpPr>
        <p:spPr>
          <a:xfrm>
            <a:off x="2316850" y="1628473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哈</a:t>
            </a:r>
          </a:p>
        </p:txBody>
      </p:sp>
      <p:sp>
        <p:nvSpPr>
          <p:cNvPr id="8" name="椭圆 7"/>
          <p:cNvSpPr/>
          <p:nvPr/>
        </p:nvSpPr>
        <p:spPr>
          <a:xfrm>
            <a:off x="733319" y="2330784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大</a:t>
            </a:r>
          </a:p>
        </p:txBody>
      </p:sp>
      <p:sp>
        <p:nvSpPr>
          <p:cNvPr id="9" name="椭圆 8"/>
          <p:cNvSpPr/>
          <p:nvPr/>
        </p:nvSpPr>
        <p:spPr>
          <a:xfrm>
            <a:off x="3812275" y="2330784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牡</a:t>
            </a:r>
          </a:p>
        </p:txBody>
      </p:sp>
      <p:sp>
        <p:nvSpPr>
          <p:cNvPr id="10" name="椭圆 9"/>
          <p:cNvSpPr/>
          <p:nvPr/>
        </p:nvSpPr>
        <p:spPr>
          <a:xfrm>
            <a:off x="2314469" y="2330784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长</a:t>
            </a:r>
          </a:p>
        </p:txBody>
      </p:sp>
      <p:cxnSp>
        <p:nvCxnSpPr>
          <p:cNvPr id="11" name="直接连接符 10"/>
          <p:cNvCxnSpPr>
            <a:stCxn id="7" idx="4"/>
            <a:endCxn id="8" idx="0"/>
          </p:cNvCxnSpPr>
          <p:nvPr/>
        </p:nvCxnSpPr>
        <p:spPr>
          <a:xfrm flipH="1">
            <a:off x="928582" y="1952323"/>
            <a:ext cx="1583531" cy="3784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stCxn id="7" idx="4"/>
            <a:endCxn id="9" idx="0"/>
          </p:cNvCxnSpPr>
          <p:nvPr/>
        </p:nvCxnSpPr>
        <p:spPr>
          <a:xfrm>
            <a:off x="2512113" y="1952323"/>
            <a:ext cx="1495425" cy="3784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7" idx="4"/>
            <a:endCxn id="10" idx="0"/>
          </p:cNvCxnSpPr>
          <p:nvPr/>
        </p:nvCxnSpPr>
        <p:spPr>
          <a:xfrm flipH="1">
            <a:off x="2509732" y="1952323"/>
            <a:ext cx="2381" cy="3784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246541" y="3026238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松</a:t>
            </a:r>
          </a:p>
        </p:txBody>
      </p:sp>
      <p:sp>
        <p:nvSpPr>
          <p:cNvPr id="18" name="椭圆 17"/>
          <p:cNvSpPr/>
          <p:nvPr/>
        </p:nvSpPr>
        <p:spPr>
          <a:xfrm>
            <a:off x="2324284" y="1624756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哈</a:t>
            </a:r>
          </a:p>
        </p:txBody>
      </p:sp>
      <p:cxnSp>
        <p:nvCxnSpPr>
          <p:cNvPr id="19" name="直接连接符 18"/>
          <p:cNvCxnSpPr>
            <a:stCxn id="45" idx="0"/>
            <a:endCxn id="22" idx="0"/>
          </p:cNvCxnSpPr>
          <p:nvPr/>
        </p:nvCxnSpPr>
        <p:spPr>
          <a:xfrm>
            <a:off x="2527147" y="2657102"/>
            <a:ext cx="843729" cy="3662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stCxn id="24" idx="4"/>
            <a:endCxn id="35" idx="0"/>
          </p:cNvCxnSpPr>
          <p:nvPr/>
        </p:nvCxnSpPr>
        <p:spPr>
          <a:xfrm flipH="1">
            <a:off x="2495874" y="2650705"/>
            <a:ext cx="21964" cy="360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2306327" y="3015540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铁</a:t>
            </a:r>
          </a:p>
        </p:txBody>
      </p:sp>
      <p:sp>
        <p:nvSpPr>
          <p:cNvPr id="22" name="椭圆 21"/>
          <p:cNvSpPr/>
          <p:nvPr/>
        </p:nvSpPr>
        <p:spPr>
          <a:xfrm>
            <a:off x="3175613" y="3023341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丹</a:t>
            </a:r>
          </a:p>
        </p:txBody>
      </p:sp>
      <p:sp>
        <p:nvSpPr>
          <p:cNvPr id="24" name="椭圆 23"/>
          <p:cNvSpPr/>
          <p:nvPr/>
        </p:nvSpPr>
        <p:spPr>
          <a:xfrm>
            <a:off x="2322575" y="2326855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长</a:t>
            </a:r>
          </a:p>
        </p:txBody>
      </p:sp>
      <p:cxnSp>
        <p:nvCxnSpPr>
          <p:cNvPr id="28" name="直接连接符 27"/>
          <p:cNvCxnSpPr>
            <a:endCxn id="29" idx="0"/>
          </p:cNvCxnSpPr>
          <p:nvPr/>
        </p:nvCxnSpPr>
        <p:spPr>
          <a:xfrm flipH="1">
            <a:off x="1448111" y="3346188"/>
            <a:ext cx="1" cy="37160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1252848" y="3717792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沈</a:t>
            </a:r>
          </a:p>
        </p:txBody>
      </p:sp>
      <p:sp>
        <p:nvSpPr>
          <p:cNvPr id="32" name="椭圆 31"/>
          <p:cNvSpPr/>
          <p:nvPr/>
        </p:nvSpPr>
        <p:spPr>
          <a:xfrm>
            <a:off x="3175387" y="3727548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连</a:t>
            </a:r>
          </a:p>
        </p:txBody>
      </p:sp>
      <p:sp>
        <p:nvSpPr>
          <p:cNvPr id="35" name="椭圆 34"/>
          <p:cNvSpPr/>
          <p:nvPr/>
        </p:nvSpPr>
        <p:spPr>
          <a:xfrm>
            <a:off x="2300611" y="3011611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铁</a:t>
            </a:r>
          </a:p>
        </p:txBody>
      </p:sp>
      <p:sp>
        <p:nvSpPr>
          <p:cNvPr id="38" name="椭圆 37"/>
          <p:cNvSpPr/>
          <p:nvPr/>
        </p:nvSpPr>
        <p:spPr>
          <a:xfrm>
            <a:off x="1254805" y="3709755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沈</a:t>
            </a:r>
          </a:p>
        </p:txBody>
      </p:sp>
      <p:sp>
        <p:nvSpPr>
          <p:cNvPr id="40" name="椭圆 39"/>
          <p:cNvSpPr/>
          <p:nvPr/>
        </p:nvSpPr>
        <p:spPr>
          <a:xfrm>
            <a:off x="3170543" y="3721301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连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634838" y="2000058"/>
            <a:ext cx="680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1037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920569" y="2020097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872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858469" y="2000058"/>
            <a:ext cx="683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1191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5" name="直接连接符 54"/>
          <p:cNvCxnSpPr>
            <a:stCxn id="35" idx="4"/>
            <a:endCxn id="38" idx="6"/>
          </p:cNvCxnSpPr>
          <p:nvPr/>
        </p:nvCxnSpPr>
        <p:spPr>
          <a:xfrm flipH="1">
            <a:off x="1645330" y="3335461"/>
            <a:ext cx="850544" cy="5362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560172" y="3403692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865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64" name="直接连接符 63"/>
          <p:cNvCxnSpPr>
            <a:stCxn id="45" idx="0"/>
          </p:cNvCxnSpPr>
          <p:nvPr/>
        </p:nvCxnSpPr>
        <p:spPr>
          <a:xfrm flipH="1">
            <a:off x="1447053" y="2657102"/>
            <a:ext cx="1080094" cy="366467"/>
          </a:xfrm>
          <a:prstGeom prst="line">
            <a:avLst/>
          </a:prstGeom>
          <a:ln>
            <a:solidFill>
              <a:schemeClr val="tx1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接连接符 65"/>
          <p:cNvCxnSpPr>
            <a:stCxn id="38" idx="6"/>
            <a:endCxn id="40" idx="2"/>
          </p:cNvCxnSpPr>
          <p:nvPr/>
        </p:nvCxnSpPr>
        <p:spPr>
          <a:xfrm>
            <a:off x="1645330" y="3871680"/>
            <a:ext cx="1525213" cy="1154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接连接符 68"/>
          <p:cNvCxnSpPr>
            <a:stCxn id="38" idx="4"/>
            <a:endCxn id="71" idx="0"/>
          </p:cNvCxnSpPr>
          <p:nvPr/>
        </p:nvCxnSpPr>
        <p:spPr>
          <a:xfrm>
            <a:off x="1450068" y="4033605"/>
            <a:ext cx="762355" cy="4128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椭圆 70"/>
          <p:cNvSpPr/>
          <p:nvPr/>
        </p:nvSpPr>
        <p:spPr>
          <a:xfrm>
            <a:off x="2017160" y="4446436"/>
            <a:ext cx="390525" cy="3238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锦</a:t>
            </a:r>
          </a:p>
        </p:txBody>
      </p:sp>
      <p:sp>
        <p:nvSpPr>
          <p:cNvPr id="75" name="文本框 74"/>
          <p:cNvSpPr txBox="1"/>
          <p:nvPr/>
        </p:nvSpPr>
        <p:spPr>
          <a:xfrm>
            <a:off x="2200039" y="3730996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865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76" name="直接连接符 75"/>
          <p:cNvCxnSpPr>
            <a:endCxn id="38" idx="6"/>
          </p:cNvCxnSpPr>
          <p:nvPr/>
        </p:nvCxnSpPr>
        <p:spPr>
          <a:xfrm flipH="1">
            <a:off x="1645330" y="3309748"/>
            <a:ext cx="1862333" cy="561932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2392856" y="3366720"/>
            <a:ext cx="691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1188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5136" y="-1276"/>
            <a:ext cx="7172170" cy="662204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669799" y="3086571"/>
            <a:ext cx="1851789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哈尔滨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865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牡丹江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912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长春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630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丹东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        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403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铁岭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410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沈阳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352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锦州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244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松原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738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白城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751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齐齐哈尔：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957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大庆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900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大连        ：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rPr>
              <a:t>0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2258744" y="1239850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865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8834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"/>
    </mc:Choice>
    <mc:Fallback>
      <p:transition spd="slow" advTm="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73" grpId="0"/>
      <p:bldP spid="65" grpId="0"/>
      <p:bldP spid="45" grpId="0"/>
      <p:bldP spid="47" grpId="0"/>
      <p:bldP spid="54" grpId="0"/>
      <p:bldP spid="54" grpId="1"/>
      <p:bldP spid="7" grpId="0" animBg="1"/>
      <p:bldP spid="8" grpId="0" animBg="1"/>
      <p:bldP spid="9" grpId="0" animBg="1"/>
      <p:bldP spid="10" grpId="0" animBg="1"/>
      <p:bldP spid="15" grpId="0" animBg="1"/>
      <p:bldP spid="18" grpId="0" animBg="1"/>
      <p:bldP spid="21" grpId="0" animBg="1"/>
      <p:bldP spid="22" grpId="0" animBg="1"/>
      <p:bldP spid="24" grpId="0" animBg="1"/>
      <p:bldP spid="29" grpId="0" animBg="1"/>
      <p:bldP spid="32" grpId="0" animBg="1"/>
      <p:bldP spid="35" grpId="0" animBg="1"/>
      <p:bldP spid="38" grpId="0" animBg="1"/>
      <p:bldP spid="40" grpId="0" animBg="1"/>
      <p:bldP spid="2" grpId="0"/>
      <p:bldP spid="41" grpId="0"/>
      <p:bldP spid="42" grpId="0"/>
      <p:bldP spid="58" grpId="0"/>
      <p:bldP spid="71" grpId="0" animBg="1"/>
      <p:bldP spid="75" grpId="0"/>
      <p:bldP spid="77" grpId="0"/>
      <p:bldP spid="77" grpId="1"/>
      <p:bldP spid="6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82013" y="230188"/>
            <a:ext cx="41520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99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代价一致搜索的一般算法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95164" y="1369139"/>
            <a:ext cx="1114638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1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）把初始节点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S</a:t>
            </a:r>
            <a:r>
              <a:rPr kumimoji="0" lang="en-US" altLang="zh-CN" sz="24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0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放入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Open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表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,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设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g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s</a:t>
            </a:r>
            <a:r>
              <a:rPr kumimoji="0" lang="en-US" altLang="zh-CN" sz="24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0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=0,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建立一个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CLOSED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表，置为空；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2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）检查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Open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表是否为空表，若为空，则问题无解，失败退出；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3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）把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Open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表的第一个节点取出放入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Closed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表，并记该节点为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楷体_GB231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4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）考察节点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是否为目标节点，若是则得到问题的解成功退出；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楷体_GB231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5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）若节点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不可扩展，则转第（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2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）步；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楷体_GB231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6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）扩展节点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， 生成子节点</a:t>
            </a: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n</a:t>
            </a:r>
            <a:r>
              <a:rPr kumimoji="0" lang="en-US" altLang="zh-CN" sz="2400" b="1" i="0" u="none" strike="noStrike" kern="1200" cap="none" spc="0" normalizeH="0" baseline="-25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i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i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=1,2,……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），将其子节点放入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Open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表，并为每个子节点设置指向父节点的指针，计算各个节点的代价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g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n</a:t>
            </a:r>
            <a:r>
              <a:rPr kumimoji="0" lang="en-US" altLang="zh-CN" sz="2400" b="1" i="0" u="none" strike="noStrike" kern="1200" cap="none" spc="0" normalizeH="0" baseline="-2500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i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 ，将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Open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表内的节点按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g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（</a:t>
            </a:r>
            <a:r>
              <a:rPr kumimoji="0" lang="en-US" altLang="zh-CN" sz="24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n</a:t>
            </a:r>
            <a:r>
              <a:rPr kumimoji="0" lang="en-US" altLang="zh-CN" sz="2400" b="1" i="0" u="none" strike="noStrike" kern="1200" cap="none" spc="0" normalizeH="0" baseline="-2500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i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）从小到大排序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, 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转向第（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2</a:t>
            </a: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楷体_GB2312"/>
                <a:cs typeface="+mn-cs"/>
              </a:rPr>
              <a:t>）步。</a:t>
            </a:r>
          </a:p>
        </p:txBody>
      </p:sp>
    </p:spTree>
    <p:extLst>
      <p:ext uri="{BB962C8B-B14F-4D97-AF65-F5344CB8AC3E}">
        <p14:creationId xmlns:p14="http://schemas.microsoft.com/office/powerpoint/2010/main" val="640964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"/>
    </mc:Choice>
    <mc:Fallback>
      <p:transition spd="slow" advTm="7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文本框 81"/>
          <p:cNvSpPr txBox="1"/>
          <p:nvPr/>
        </p:nvSpPr>
        <p:spPr>
          <a:xfrm>
            <a:off x="3285475" y="3340423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870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1547579" y="4046657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718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663173" y="2642279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394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2223858" y="2657102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462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650538" y="2621134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505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984820" y="3326944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680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Rectangle 2"/>
          <p:cNvSpPr txBox="1">
            <a:spLocks/>
          </p:cNvSpPr>
          <p:nvPr/>
        </p:nvSpPr>
        <p:spPr>
          <a:xfrm>
            <a:off x="0" y="92075"/>
            <a:ext cx="8229600" cy="6492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/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 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路径搜索问题：</a:t>
            </a:r>
          </a:p>
        </p:txBody>
      </p:sp>
      <p:sp>
        <p:nvSpPr>
          <p:cNvPr id="7" name="椭圆 6"/>
          <p:cNvSpPr/>
          <p:nvPr/>
        </p:nvSpPr>
        <p:spPr>
          <a:xfrm>
            <a:off x="2316850" y="1628473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哈</a:t>
            </a:r>
          </a:p>
        </p:txBody>
      </p:sp>
      <p:sp>
        <p:nvSpPr>
          <p:cNvPr id="8" name="椭圆 7"/>
          <p:cNvSpPr/>
          <p:nvPr/>
        </p:nvSpPr>
        <p:spPr>
          <a:xfrm>
            <a:off x="733319" y="2330784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大</a:t>
            </a:r>
          </a:p>
        </p:txBody>
      </p:sp>
      <p:sp>
        <p:nvSpPr>
          <p:cNvPr id="9" name="椭圆 8"/>
          <p:cNvSpPr/>
          <p:nvPr/>
        </p:nvSpPr>
        <p:spPr>
          <a:xfrm>
            <a:off x="3812275" y="2330784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牡</a:t>
            </a:r>
          </a:p>
        </p:txBody>
      </p:sp>
      <p:sp>
        <p:nvSpPr>
          <p:cNvPr id="10" name="椭圆 9"/>
          <p:cNvSpPr/>
          <p:nvPr/>
        </p:nvSpPr>
        <p:spPr>
          <a:xfrm>
            <a:off x="2314469" y="2330784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长</a:t>
            </a:r>
          </a:p>
        </p:txBody>
      </p:sp>
      <p:cxnSp>
        <p:nvCxnSpPr>
          <p:cNvPr id="11" name="直接连接符 10"/>
          <p:cNvCxnSpPr>
            <a:stCxn id="7" idx="4"/>
            <a:endCxn id="8" idx="0"/>
          </p:cNvCxnSpPr>
          <p:nvPr/>
        </p:nvCxnSpPr>
        <p:spPr>
          <a:xfrm flipH="1">
            <a:off x="928582" y="1952323"/>
            <a:ext cx="1583531" cy="3784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stCxn id="7" idx="4"/>
            <a:endCxn id="9" idx="0"/>
          </p:cNvCxnSpPr>
          <p:nvPr/>
        </p:nvCxnSpPr>
        <p:spPr>
          <a:xfrm>
            <a:off x="2512113" y="1952323"/>
            <a:ext cx="1495425" cy="3784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7" idx="4"/>
            <a:endCxn id="10" idx="0"/>
          </p:cNvCxnSpPr>
          <p:nvPr/>
        </p:nvCxnSpPr>
        <p:spPr>
          <a:xfrm flipH="1">
            <a:off x="2509732" y="1952323"/>
            <a:ext cx="2381" cy="3784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400137" y="2654637"/>
            <a:ext cx="520304" cy="37160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1246541" y="3026238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松</a:t>
            </a:r>
          </a:p>
        </p:txBody>
      </p:sp>
      <p:cxnSp>
        <p:nvCxnSpPr>
          <p:cNvPr id="16" name="直接连接符 15"/>
          <p:cNvCxnSpPr>
            <a:endCxn id="15" idx="0"/>
          </p:cNvCxnSpPr>
          <p:nvPr/>
        </p:nvCxnSpPr>
        <p:spPr>
          <a:xfrm>
            <a:off x="935908" y="2643936"/>
            <a:ext cx="505896" cy="382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183248" y="3022338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齐</a:t>
            </a:r>
          </a:p>
        </p:txBody>
      </p:sp>
      <p:sp>
        <p:nvSpPr>
          <p:cNvPr id="18" name="椭圆 17"/>
          <p:cNvSpPr/>
          <p:nvPr/>
        </p:nvSpPr>
        <p:spPr>
          <a:xfrm>
            <a:off x="2324284" y="1624756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哈</a:t>
            </a:r>
          </a:p>
        </p:txBody>
      </p:sp>
      <p:cxnSp>
        <p:nvCxnSpPr>
          <p:cNvPr id="19" name="直接连接符 18"/>
          <p:cNvCxnSpPr>
            <a:stCxn id="45" idx="0"/>
            <a:endCxn id="22" idx="0"/>
          </p:cNvCxnSpPr>
          <p:nvPr/>
        </p:nvCxnSpPr>
        <p:spPr>
          <a:xfrm>
            <a:off x="2527147" y="2657102"/>
            <a:ext cx="843729" cy="36623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stCxn id="24" idx="4"/>
            <a:endCxn id="35" idx="0"/>
          </p:cNvCxnSpPr>
          <p:nvPr/>
        </p:nvCxnSpPr>
        <p:spPr>
          <a:xfrm flipH="1">
            <a:off x="2495874" y="2650705"/>
            <a:ext cx="21964" cy="3609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2306327" y="3015540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铁</a:t>
            </a:r>
          </a:p>
        </p:txBody>
      </p:sp>
      <p:sp>
        <p:nvSpPr>
          <p:cNvPr id="22" name="椭圆 21"/>
          <p:cNvSpPr/>
          <p:nvPr/>
        </p:nvSpPr>
        <p:spPr>
          <a:xfrm>
            <a:off x="3175613" y="3023341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丹</a:t>
            </a:r>
          </a:p>
        </p:txBody>
      </p:sp>
      <p:sp>
        <p:nvSpPr>
          <p:cNvPr id="23" name="椭圆 22"/>
          <p:cNvSpPr/>
          <p:nvPr/>
        </p:nvSpPr>
        <p:spPr>
          <a:xfrm>
            <a:off x="730304" y="2328834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大</a:t>
            </a:r>
          </a:p>
        </p:txBody>
      </p:sp>
      <p:sp>
        <p:nvSpPr>
          <p:cNvPr id="24" name="椭圆 23"/>
          <p:cNvSpPr/>
          <p:nvPr/>
        </p:nvSpPr>
        <p:spPr>
          <a:xfrm>
            <a:off x="2322575" y="2326855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长</a:t>
            </a:r>
          </a:p>
        </p:txBody>
      </p:sp>
      <p:cxnSp>
        <p:nvCxnSpPr>
          <p:cNvPr id="25" name="直接连接符 24"/>
          <p:cNvCxnSpPr>
            <a:endCxn id="26" idx="0"/>
          </p:cNvCxnSpPr>
          <p:nvPr/>
        </p:nvCxnSpPr>
        <p:spPr>
          <a:xfrm flipH="1">
            <a:off x="378511" y="3338155"/>
            <a:ext cx="1" cy="371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183248" y="3709759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白</a:t>
            </a:r>
          </a:p>
        </p:txBody>
      </p:sp>
      <p:sp>
        <p:nvSpPr>
          <p:cNvPr id="27" name="椭圆 26"/>
          <p:cNvSpPr/>
          <p:nvPr/>
        </p:nvSpPr>
        <p:spPr>
          <a:xfrm>
            <a:off x="182190" y="3015536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齐</a:t>
            </a:r>
          </a:p>
        </p:txBody>
      </p:sp>
      <p:cxnSp>
        <p:nvCxnSpPr>
          <p:cNvPr id="28" name="直接连接符 27"/>
          <p:cNvCxnSpPr>
            <a:endCxn id="29" idx="0"/>
          </p:cNvCxnSpPr>
          <p:nvPr/>
        </p:nvCxnSpPr>
        <p:spPr>
          <a:xfrm flipH="1">
            <a:off x="1448111" y="3346188"/>
            <a:ext cx="1" cy="371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1252848" y="3717792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沈</a:t>
            </a:r>
          </a:p>
        </p:txBody>
      </p:sp>
      <p:sp>
        <p:nvSpPr>
          <p:cNvPr id="30" name="椭圆 29"/>
          <p:cNvSpPr/>
          <p:nvPr/>
        </p:nvSpPr>
        <p:spPr>
          <a:xfrm>
            <a:off x="1251790" y="3023569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松</a:t>
            </a:r>
          </a:p>
        </p:txBody>
      </p:sp>
      <p:cxnSp>
        <p:nvCxnSpPr>
          <p:cNvPr id="31" name="直接连接符 30"/>
          <p:cNvCxnSpPr>
            <a:endCxn id="32" idx="0"/>
          </p:cNvCxnSpPr>
          <p:nvPr/>
        </p:nvCxnSpPr>
        <p:spPr>
          <a:xfrm flipH="1">
            <a:off x="3370650" y="3355944"/>
            <a:ext cx="1" cy="371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3175387" y="3727548"/>
            <a:ext cx="390525" cy="32385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连</a:t>
            </a:r>
          </a:p>
        </p:txBody>
      </p:sp>
      <p:sp>
        <p:nvSpPr>
          <p:cNvPr id="33" name="椭圆 32"/>
          <p:cNvSpPr/>
          <p:nvPr/>
        </p:nvSpPr>
        <p:spPr>
          <a:xfrm>
            <a:off x="3174329" y="3033325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丹</a:t>
            </a:r>
          </a:p>
        </p:txBody>
      </p:sp>
      <p:sp>
        <p:nvSpPr>
          <p:cNvPr id="34" name="椭圆 33"/>
          <p:cNvSpPr/>
          <p:nvPr/>
        </p:nvSpPr>
        <p:spPr>
          <a:xfrm>
            <a:off x="3809981" y="2326855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牡</a:t>
            </a:r>
          </a:p>
        </p:txBody>
      </p:sp>
      <p:sp>
        <p:nvSpPr>
          <p:cNvPr id="35" name="椭圆 34"/>
          <p:cNvSpPr/>
          <p:nvPr/>
        </p:nvSpPr>
        <p:spPr>
          <a:xfrm>
            <a:off x="2300611" y="3011611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铁</a:t>
            </a:r>
          </a:p>
        </p:txBody>
      </p:sp>
      <p:sp>
        <p:nvSpPr>
          <p:cNvPr id="38" name="椭圆 37"/>
          <p:cNvSpPr/>
          <p:nvPr/>
        </p:nvSpPr>
        <p:spPr>
          <a:xfrm>
            <a:off x="1254805" y="3709755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沈</a:t>
            </a:r>
          </a:p>
        </p:txBody>
      </p:sp>
      <p:sp>
        <p:nvSpPr>
          <p:cNvPr id="39" name="椭圆 38"/>
          <p:cNvSpPr/>
          <p:nvPr/>
        </p:nvSpPr>
        <p:spPr>
          <a:xfrm>
            <a:off x="185205" y="3711970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白</a:t>
            </a:r>
          </a:p>
        </p:txBody>
      </p:sp>
      <p:sp>
        <p:nvSpPr>
          <p:cNvPr id="40" name="椭圆 39"/>
          <p:cNvSpPr/>
          <p:nvPr/>
        </p:nvSpPr>
        <p:spPr>
          <a:xfrm>
            <a:off x="3170543" y="3721301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连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335089" y="1942842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137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258745" y="1942842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242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080179" y="1942842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279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71375" y="2594777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260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41002" y="2603302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297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-50958" y="3326944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470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49" name="直接连接符 48"/>
          <p:cNvCxnSpPr>
            <a:stCxn id="34" idx="4"/>
            <a:endCxn id="33" idx="0"/>
          </p:cNvCxnSpPr>
          <p:nvPr/>
        </p:nvCxnSpPr>
        <p:spPr>
          <a:xfrm flipH="1">
            <a:off x="3369592" y="2650705"/>
            <a:ext cx="635652" cy="38262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3850310" y="2738311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939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5" name="直接连接符 54"/>
          <p:cNvCxnSpPr>
            <a:stCxn id="35" idx="4"/>
            <a:endCxn id="38" idx="6"/>
          </p:cNvCxnSpPr>
          <p:nvPr/>
        </p:nvCxnSpPr>
        <p:spPr>
          <a:xfrm flipH="1">
            <a:off x="1645330" y="3335461"/>
            <a:ext cx="850544" cy="53621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830558" y="3391035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513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64" name="直接连接符 63"/>
          <p:cNvCxnSpPr>
            <a:stCxn id="45" idx="0"/>
            <a:endCxn id="30" idx="0"/>
          </p:cNvCxnSpPr>
          <p:nvPr/>
        </p:nvCxnSpPr>
        <p:spPr>
          <a:xfrm flipH="1">
            <a:off x="1447053" y="2657102"/>
            <a:ext cx="1080094" cy="36646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文本框 56"/>
          <p:cNvSpPr txBox="1"/>
          <p:nvPr/>
        </p:nvSpPr>
        <p:spPr>
          <a:xfrm>
            <a:off x="557362" y="3237943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478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59" name="直接连接符 58"/>
          <p:cNvCxnSpPr>
            <a:stCxn id="30" idx="4"/>
            <a:endCxn id="39" idx="0"/>
          </p:cNvCxnSpPr>
          <p:nvPr/>
        </p:nvCxnSpPr>
        <p:spPr>
          <a:xfrm flipH="1">
            <a:off x="380468" y="3347419"/>
            <a:ext cx="1066585" cy="36455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直接连接符 65"/>
          <p:cNvCxnSpPr>
            <a:stCxn id="38" idx="6"/>
            <a:endCxn id="40" idx="2"/>
          </p:cNvCxnSpPr>
          <p:nvPr/>
        </p:nvCxnSpPr>
        <p:spPr>
          <a:xfrm>
            <a:off x="1645330" y="3871680"/>
            <a:ext cx="1525213" cy="1154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接连接符 68"/>
          <p:cNvCxnSpPr>
            <a:stCxn id="38" idx="4"/>
            <a:endCxn id="71" idx="0"/>
          </p:cNvCxnSpPr>
          <p:nvPr/>
        </p:nvCxnSpPr>
        <p:spPr>
          <a:xfrm>
            <a:off x="1450068" y="4033605"/>
            <a:ext cx="762355" cy="4128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椭圆 70"/>
          <p:cNvSpPr/>
          <p:nvPr/>
        </p:nvSpPr>
        <p:spPr>
          <a:xfrm>
            <a:off x="2017160" y="4446436"/>
            <a:ext cx="390525" cy="3238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锦</a:t>
            </a:r>
          </a:p>
        </p:txBody>
      </p:sp>
      <p:sp>
        <p:nvSpPr>
          <p:cNvPr id="75" name="文本框 74"/>
          <p:cNvSpPr txBox="1"/>
          <p:nvPr/>
        </p:nvSpPr>
        <p:spPr>
          <a:xfrm>
            <a:off x="2200039" y="3730996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865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76" name="直接连接符 75"/>
          <p:cNvCxnSpPr>
            <a:stCxn id="33" idx="5"/>
            <a:endCxn id="38" idx="6"/>
          </p:cNvCxnSpPr>
          <p:nvPr/>
        </p:nvCxnSpPr>
        <p:spPr>
          <a:xfrm flipH="1">
            <a:off x="1645330" y="3309748"/>
            <a:ext cx="1862333" cy="561932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2477844" y="3366720"/>
            <a:ext cx="606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725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83" name="图片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933" y="104286"/>
            <a:ext cx="7427725" cy="6858000"/>
          </a:xfrm>
          <a:prstGeom prst="rect">
            <a:avLst/>
          </a:prstGeom>
        </p:spPr>
      </p:pic>
      <p:sp>
        <p:nvSpPr>
          <p:cNvPr id="84" name="椭圆 83"/>
          <p:cNvSpPr/>
          <p:nvPr/>
        </p:nvSpPr>
        <p:spPr>
          <a:xfrm>
            <a:off x="2022076" y="4441520"/>
            <a:ext cx="390525" cy="3238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锦</a:t>
            </a:r>
          </a:p>
        </p:txBody>
      </p:sp>
      <p:sp>
        <p:nvSpPr>
          <p:cNvPr id="62" name="矩形 61"/>
          <p:cNvSpPr/>
          <p:nvPr/>
        </p:nvSpPr>
        <p:spPr>
          <a:xfrm>
            <a:off x="-790575" y="5461105"/>
            <a:ext cx="6096000" cy="1212640"/>
          </a:xfrm>
          <a:prstGeom prst="rect">
            <a:avLst/>
          </a:prstGeom>
        </p:spPr>
        <p:txBody>
          <a:bodyPr>
            <a:spAutoFit/>
          </a:bodyPr>
          <a:lstStyle/>
          <a:p>
            <a:pPr marL="1371600" marR="0" lvl="3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Pct val="80000"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等线" panose="020F0502020204030204"/>
                <a:ea typeface="楷体_GB2312" pitchFamily="49" charset="-122"/>
                <a:cs typeface="+mn-cs"/>
              </a:rPr>
              <a:t>代价一致搜索（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等线" panose="020F0502020204030204"/>
                <a:ea typeface="楷体_GB2312" pitchFamily="49" charset="-122"/>
                <a:cs typeface="+mn-cs"/>
              </a:rPr>
              <a:t>Uniform-cost/Cheapest-first search</a:t>
            </a: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563C1"/>
                </a:solidFill>
                <a:effectLst/>
                <a:uLnTx/>
                <a:uFillTx/>
                <a:latin typeface="等线" panose="020F0502020204030204"/>
                <a:ea typeface="楷体_GB2312" pitchFamily="49" charset="-122"/>
                <a:cs typeface="+mn-cs"/>
              </a:rPr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54681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"/>
    </mc:Choice>
    <mc:Fallback>
      <p:transition spd="slow" advTm="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2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2" grpId="1"/>
      <p:bldP spid="73" grpId="0"/>
      <p:bldP spid="65" grpId="0"/>
      <p:bldP spid="65" grpId="1"/>
      <p:bldP spid="45" grpId="0"/>
      <p:bldP spid="47" grpId="0"/>
      <p:bldP spid="54" grpId="0"/>
      <p:bldP spid="54" grpId="1"/>
      <p:bldP spid="7" grpId="0" animBg="1"/>
      <p:bldP spid="8" grpId="0" animBg="1"/>
      <p:bldP spid="9" grpId="0" animBg="1"/>
      <p:bldP spid="10" grpId="0" animBg="1"/>
      <p:bldP spid="15" grpId="0" animBg="1"/>
      <p:bldP spid="17" grpId="0" animBg="1"/>
      <p:bldP spid="18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7" grpId="0" animBg="1"/>
      <p:bldP spid="29" grpId="0" animBg="1"/>
      <p:bldP spid="30" grpId="0" animBg="1"/>
      <p:bldP spid="32" grpId="0" animBg="1"/>
      <p:bldP spid="33" grpId="0" animBg="1"/>
      <p:bldP spid="34" grpId="0" animBg="1"/>
      <p:bldP spid="35" grpId="0" animBg="1"/>
      <p:bldP spid="38" grpId="0" animBg="1"/>
      <p:bldP spid="39" grpId="0" animBg="1"/>
      <p:bldP spid="40" grpId="0" animBg="1"/>
      <p:bldP spid="2" grpId="0"/>
      <p:bldP spid="41" grpId="0"/>
      <p:bldP spid="42" grpId="0"/>
      <p:bldP spid="43" grpId="0"/>
      <p:bldP spid="44" grpId="0"/>
      <p:bldP spid="48" grpId="0"/>
      <p:bldP spid="51" grpId="0"/>
      <p:bldP spid="51" grpId="1"/>
      <p:bldP spid="58" grpId="0"/>
      <p:bldP spid="57" grpId="0"/>
      <p:bldP spid="57" grpId="1"/>
      <p:bldP spid="71" grpId="0" animBg="1"/>
      <p:bldP spid="75" grpId="0"/>
      <p:bldP spid="77" grpId="0"/>
      <p:bldP spid="77" grpId="1"/>
      <p:bldP spid="8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zeShallowDeep-BF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93857" y="1151450"/>
            <a:ext cx="7204286" cy="5325550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B07A1B0-AC33-48B2-A891-18686B869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5991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zeShallowDeep-UC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88143" y="1143001"/>
            <a:ext cx="7215715" cy="5333999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CC99E81D-CACB-4119-A15D-267CE0EA6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2681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zeShallowDeep-DF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88142" y="1143001"/>
            <a:ext cx="7215716" cy="5334000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F7C80C51-D90E-43FA-9726-21E8330C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0528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 txBox="1">
            <a:spLocks/>
          </p:cNvSpPr>
          <p:nvPr/>
        </p:nvSpPr>
        <p:spPr bwMode="auto">
          <a:xfrm>
            <a:off x="322263" y="425433"/>
            <a:ext cx="1012114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4.2.4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代价一致搜索（</a:t>
            </a: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UCS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99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黑体" pitchFamily="2" charset="-122"/>
                <a:ea typeface="黑体" pitchFamily="2" charset="-122"/>
                <a:cs typeface="+mj-cs"/>
              </a:rPr>
              <a:t>）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3C7D894-ECFF-4DD2-9490-5B3FBA16A9E9}"/>
              </a:ext>
            </a:extLst>
          </p:cNvPr>
          <p:cNvSpPr/>
          <p:nvPr/>
        </p:nvSpPr>
        <p:spPr>
          <a:xfrm>
            <a:off x="1888103" y="5493038"/>
            <a:ext cx="6582251" cy="3970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10000"/>
              </a:lnSpc>
              <a:spcBef>
                <a:spcPct val="4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l"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假设同一深度扩展节点按字母顺序，即 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S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→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A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优先于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S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→</a:t>
            </a:r>
            <a:r>
              <a:rPr kumimoji="0" lang="en-US" altLang="zh-CN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D</a:t>
            </a:r>
            <a:r>
              <a: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楷体_GB2312" pitchFamily="49" charset="-122"/>
                <a:cs typeface="+mn-cs"/>
              </a:rPr>
              <a:t>扩展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8103" y="1314450"/>
            <a:ext cx="8522558" cy="399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37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"/>
    </mc:Choice>
    <mc:Fallback>
      <p:transition spd="slow" advTm="96"/>
    </mc:Fallback>
  </mc:AlternateContent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 bwMode="auto">
        <a:noFill/>
        <a:ln w="9525">
          <a:noFill/>
          <a:miter lim="800000"/>
          <a:headEnd/>
          <a:tailEnd/>
        </a:ln>
      </a:spPr>
      <a:bodyPr lIns="91438" tIns="45719" rIns="91438" bIns="45719">
        <a:spAutoFit/>
      </a:bodyPr>
      <a:lstStyle>
        <a:defPPr>
          <a:defRPr>
            <a:solidFill>
              <a:schemeClr val="bg2"/>
            </a:solidFill>
            <a:latin typeface="Calibri"/>
            <a:cs typeface="Calibri"/>
          </a:defRPr>
        </a:defPPr>
      </a:lstStyle>
    </a:txDef>
  </a:objectDefaults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2919</TotalTime>
  <Words>2074</Words>
  <Application>Microsoft Office PowerPoint</Application>
  <PresentationFormat>宽屏</PresentationFormat>
  <Paragraphs>344</Paragraphs>
  <Slides>35</Slides>
  <Notes>13</Notes>
  <HiddenSlides>0</HiddenSlides>
  <MMClips>7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35</vt:i4>
      </vt:variant>
    </vt:vector>
  </HeadingPairs>
  <TitlesOfParts>
    <vt:vector size="48" baseType="lpstr">
      <vt:lpstr>等线</vt:lpstr>
      <vt:lpstr>等线 Light</vt:lpstr>
      <vt:lpstr>FangSong_GB2312</vt:lpstr>
      <vt:lpstr>黑体</vt:lpstr>
      <vt:lpstr>华文隶书</vt:lpstr>
      <vt:lpstr>楷体_GB2312</vt:lpstr>
      <vt:lpstr>Arial</vt:lpstr>
      <vt:lpstr>Calibri</vt:lpstr>
      <vt:lpstr>Times New Roman</vt:lpstr>
      <vt:lpstr>Wingdings</vt:lpstr>
      <vt:lpstr>1_Office 主题​​</vt:lpstr>
      <vt:lpstr>2_dan-berkeley-nlp-v1</vt:lpstr>
      <vt:lpstr>3_dan-berkeley-nlp-v1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Search and Models</vt:lpstr>
      <vt:lpstr>Search Gone Wrong?</vt:lpstr>
      <vt:lpstr>主 要 内 容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 Search</vt:lpstr>
      <vt:lpstr>PowerPoint 演示文稿</vt:lpstr>
      <vt:lpstr>PowerPoint 演示文稿</vt:lpstr>
      <vt:lpstr>PowerPoint 演示文稿</vt:lpstr>
      <vt:lpstr>PowerPoint 演示文稿</vt:lpstr>
      <vt:lpstr>When should A terminate?</vt:lpstr>
      <vt:lpstr>PowerPoint 演示文稿</vt:lpstr>
      <vt:lpstr>PowerPoint 演示文稿</vt:lpstr>
      <vt:lpstr>Is A Optimal?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Qince Li</dc:creator>
  <cp:lastModifiedBy>Qince Li</cp:lastModifiedBy>
  <cp:revision>9</cp:revision>
  <dcterms:created xsi:type="dcterms:W3CDTF">2017-12-20T05:32:25Z</dcterms:created>
  <dcterms:modified xsi:type="dcterms:W3CDTF">2018-10-11T05:00:13Z</dcterms:modified>
</cp:coreProperties>
</file>

<file path=docProps/thumbnail.jpeg>
</file>